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5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3315B4-F6E7-4610-BEB3-BC6CE0F0A5BB}" type="doc">
      <dgm:prSet loTypeId="urn:microsoft.com/office/officeart/2008/layout/LinedList" loCatId="list" qsTypeId="urn:microsoft.com/office/officeart/2005/8/quickstyle/simple1#1" qsCatId="simple" csTypeId="urn:microsoft.com/office/officeart/2005/8/colors/accent3_5" csCatId="accent3" phldr="1"/>
      <dgm:spPr bwMode="auto"/>
      <dgm:t>
        <a:bodyPr/>
        <a:lstStyle/>
        <a:p>
          <a:pPr>
            <a:defRPr/>
          </a:pPr>
          <a:endParaRPr/>
        </a:p>
      </dgm:t>
    </dgm:pt>
    <dgm:pt modelId="{9511620F-81D3-44F3-897B-AF63E117DDF2}">
      <dgm:prSet phldrT=""/>
      <dgm:spPr bwMode="auto"/>
      <dgm:t>
        <a:bodyPr/>
        <a:lstStyle/>
        <a:p>
          <a:pPr>
            <a:defRPr/>
          </a:pPr>
          <a:r>
            <a:rPr lang="en-US" b="1"/>
            <a:t>Tokenization</a:t>
          </a:r>
          <a:r>
            <a:rPr lang="en-US"/>
            <a:t>: Segmenting text into tokens.</a:t>
          </a:r>
          <a:endParaRPr/>
        </a:p>
      </dgm:t>
    </dgm:pt>
    <dgm:pt modelId="{4B8D3D16-FCA6-433F-8BB8-28D56F3A8A9C}" type="parTrans" cxnId="{93152134-D821-4C78-9CA5-77E3CAA075A8}">
      <dgm:prSet/>
      <dgm:spPr bwMode="auto"/>
      <dgm:t>
        <a:bodyPr/>
        <a:lstStyle/>
        <a:p>
          <a:pPr>
            <a:defRPr/>
          </a:pPr>
          <a:endParaRPr/>
        </a:p>
      </dgm:t>
    </dgm:pt>
    <dgm:pt modelId="{B38C2866-9D8E-46A8-BDC8-D04C55EE928D}" type="sibTrans" cxnId="{93152134-D821-4C78-9CA5-77E3CAA075A8}">
      <dgm:prSet/>
      <dgm:spPr bwMode="auto"/>
      <dgm:t>
        <a:bodyPr/>
        <a:lstStyle/>
        <a:p>
          <a:pPr>
            <a:defRPr/>
          </a:pPr>
          <a:endParaRPr/>
        </a:p>
      </dgm:t>
    </dgm:pt>
    <dgm:pt modelId="{234E8404-E5A4-4ECD-B354-B9138F440DC2}">
      <dgm:prSet phldrT=""/>
      <dgm:spPr bwMode="auto"/>
      <dgm:t>
        <a:bodyPr/>
        <a:lstStyle/>
        <a:p>
          <a:pPr>
            <a:defRPr/>
          </a:pPr>
          <a:r>
            <a:rPr lang="en-US" b="1"/>
            <a:t>Part-of-Speech (POS) Tagging</a:t>
          </a:r>
          <a:r>
            <a:rPr lang="en-US"/>
            <a:t>: Assigning parts of speech to each token.</a:t>
          </a:r>
          <a:endParaRPr/>
        </a:p>
      </dgm:t>
    </dgm:pt>
    <dgm:pt modelId="{45966A34-AEB9-43EC-AC0C-418773F9F979}" type="parTrans" cxnId="{CC4E3457-C634-4545-9539-D5C7ACFC1B30}">
      <dgm:prSet/>
      <dgm:spPr bwMode="auto"/>
      <dgm:t>
        <a:bodyPr/>
        <a:lstStyle/>
        <a:p>
          <a:pPr>
            <a:defRPr/>
          </a:pPr>
          <a:endParaRPr/>
        </a:p>
      </dgm:t>
    </dgm:pt>
    <dgm:pt modelId="{2B689545-0722-4F59-BBAF-1F00BD8ACF23}" type="sibTrans" cxnId="{CC4E3457-C634-4545-9539-D5C7ACFC1B30}">
      <dgm:prSet/>
      <dgm:spPr bwMode="auto"/>
      <dgm:t>
        <a:bodyPr/>
        <a:lstStyle/>
        <a:p>
          <a:pPr>
            <a:defRPr/>
          </a:pPr>
          <a:endParaRPr/>
        </a:p>
      </dgm:t>
    </dgm:pt>
    <dgm:pt modelId="{DEF37B9E-CFED-4DF4-A8FB-09A392627C52}">
      <dgm:prSet phldrT=""/>
      <dgm:spPr bwMode="auto"/>
      <dgm:t>
        <a:bodyPr/>
        <a:lstStyle/>
        <a:p>
          <a:pPr>
            <a:defRPr/>
          </a:pPr>
          <a:r>
            <a:rPr lang="en-US" b="1"/>
            <a:t>Lemmatization</a:t>
          </a:r>
          <a:r>
            <a:rPr lang="en-US"/>
            <a:t>: Reducing words to their base form.</a:t>
          </a:r>
          <a:endParaRPr/>
        </a:p>
      </dgm:t>
    </dgm:pt>
    <dgm:pt modelId="{96D831E0-6A8E-4D8D-8DFE-2BD57A1CD5B9}" type="parTrans" cxnId="{35E85F95-A301-4F7E-A3AE-3297BBB6BC94}">
      <dgm:prSet/>
      <dgm:spPr bwMode="auto"/>
      <dgm:t>
        <a:bodyPr/>
        <a:lstStyle/>
        <a:p>
          <a:pPr>
            <a:defRPr/>
          </a:pPr>
          <a:endParaRPr/>
        </a:p>
      </dgm:t>
    </dgm:pt>
    <dgm:pt modelId="{E5F40E38-7F4E-4A56-BD5E-503590A97BC0}" type="sibTrans" cxnId="{35E85F95-A301-4F7E-A3AE-3297BBB6BC94}">
      <dgm:prSet/>
      <dgm:spPr bwMode="auto"/>
      <dgm:t>
        <a:bodyPr/>
        <a:lstStyle/>
        <a:p>
          <a:pPr>
            <a:defRPr/>
          </a:pPr>
          <a:endParaRPr/>
        </a:p>
      </dgm:t>
    </dgm:pt>
    <dgm:pt modelId="{F61A01C2-4878-4A60-BE56-14D5E5DC1FA3}">
      <dgm:prSet phldrT=""/>
      <dgm:spPr bwMode="auto"/>
      <dgm:t>
        <a:bodyPr/>
        <a:lstStyle/>
        <a:p>
          <a:pPr>
            <a:defRPr/>
          </a:pPr>
          <a:r>
            <a:rPr lang="en-US" b="1"/>
            <a:t>Named Entity Recognition (NER)</a:t>
          </a:r>
          <a:r>
            <a:rPr lang="en-US"/>
            <a:t>: Classifying named entities into categories (persons, organizations, etc.).</a:t>
          </a:r>
          <a:endParaRPr/>
        </a:p>
      </dgm:t>
    </dgm:pt>
    <dgm:pt modelId="{38C78F01-ABC4-4202-8BC2-06D5C8D1B075}" type="parTrans" cxnId="{4230B7D8-0097-4093-B482-BE8798465231}">
      <dgm:prSet/>
      <dgm:spPr bwMode="auto"/>
      <dgm:t>
        <a:bodyPr/>
        <a:lstStyle/>
        <a:p>
          <a:pPr>
            <a:defRPr/>
          </a:pPr>
          <a:endParaRPr/>
        </a:p>
      </dgm:t>
    </dgm:pt>
    <dgm:pt modelId="{AC1FC497-3BEF-4E85-83FF-8E9EAA1C0035}" type="sibTrans" cxnId="{4230B7D8-0097-4093-B482-BE8798465231}">
      <dgm:prSet/>
      <dgm:spPr bwMode="auto"/>
      <dgm:t>
        <a:bodyPr/>
        <a:lstStyle/>
        <a:p>
          <a:pPr>
            <a:defRPr/>
          </a:pPr>
          <a:endParaRPr/>
        </a:p>
      </dgm:t>
    </dgm:pt>
    <dgm:pt modelId="{2B8F4D36-0C85-482F-987C-0EEE4E9B85E3}">
      <dgm:prSet phldrT=""/>
      <dgm:spPr bwMode="auto"/>
      <dgm:t>
        <a:bodyPr/>
        <a:lstStyle/>
        <a:p>
          <a:pPr>
            <a:defRPr/>
          </a:pPr>
          <a:r>
            <a:rPr lang="en-US" b="1"/>
            <a:t>Dependency and Constituency Parsing</a:t>
          </a:r>
          <a:r>
            <a:rPr lang="en-US"/>
            <a:t>: </a:t>
          </a:r>
          <a:r>
            <a:rPr lang="de-DE"/>
            <a:t>Analyzing sentence structure.</a:t>
          </a:r>
          <a:endParaRPr/>
        </a:p>
      </dgm:t>
    </dgm:pt>
    <dgm:pt modelId="{25AE3F6B-1DB2-416E-BBF1-80373A455AEC}" type="parTrans" cxnId="{B6BF9D48-227B-4D12-887C-FCA62790A802}">
      <dgm:prSet/>
      <dgm:spPr bwMode="auto"/>
      <dgm:t>
        <a:bodyPr/>
        <a:lstStyle/>
        <a:p>
          <a:pPr>
            <a:defRPr/>
          </a:pPr>
          <a:endParaRPr/>
        </a:p>
      </dgm:t>
    </dgm:pt>
    <dgm:pt modelId="{317582A6-57AF-4F29-8802-DC4A23340990}" type="sibTrans" cxnId="{B6BF9D48-227B-4D12-887C-FCA62790A802}">
      <dgm:prSet/>
      <dgm:spPr bwMode="auto"/>
      <dgm:t>
        <a:bodyPr/>
        <a:lstStyle/>
        <a:p>
          <a:pPr>
            <a:defRPr/>
          </a:pPr>
          <a:endParaRPr/>
        </a:p>
      </dgm:t>
    </dgm:pt>
    <dgm:pt modelId="{EE95DB04-A209-416D-B068-B2F1C9F74E77}">
      <dgm:prSet phldrT=""/>
      <dgm:spPr bwMode="auto"/>
      <dgm:t>
        <a:bodyPr/>
        <a:lstStyle/>
        <a:p>
          <a:pPr>
            <a:defRPr/>
          </a:pPr>
          <a:r>
            <a:rPr lang="de-DE" b="1"/>
            <a:t>Morphological Analysis: </a:t>
          </a:r>
          <a:r>
            <a:rPr lang="en-US" b="0"/>
            <a:t>Analyzing word structures and components</a:t>
          </a:r>
          <a:endParaRPr b="0"/>
        </a:p>
      </dgm:t>
    </dgm:pt>
    <dgm:pt modelId="{2B2C9688-4C97-4142-A75F-B2893F675E63}" type="parTrans" cxnId="{CBAC498C-C195-4527-8264-ED31A34917B1}">
      <dgm:prSet/>
      <dgm:spPr bwMode="auto"/>
      <dgm:t>
        <a:bodyPr/>
        <a:lstStyle/>
        <a:p>
          <a:pPr>
            <a:defRPr/>
          </a:pPr>
          <a:endParaRPr/>
        </a:p>
      </dgm:t>
    </dgm:pt>
    <dgm:pt modelId="{370646EC-0666-4B5A-AB5B-92604D8E60EF}" type="sibTrans" cxnId="{CBAC498C-C195-4527-8264-ED31A34917B1}">
      <dgm:prSet/>
      <dgm:spPr bwMode="auto"/>
      <dgm:t>
        <a:bodyPr/>
        <a:lstStyle/>
        <a:p>
          <a:pPr>
            <a:defRPr/>
          </a:pPr>
          <a:endParaRPr/>
        </a:p>
      </dgm:t>
    </dgm:pt>
    <dgm:pt modelId="{3D8944A1-55DB-4A62-86CA-767CC7D3E7B0}">
      <dgm:prSet phldrT=""/>
      <dgm:spPr bwMode="auto"/>
      <dgm:t>
        <a:bodyPr/>
        <a:lstStyle/>
        <a:p>
          <a:pPr>
            <a:defRPr/>
          </a:pPr>
          <a:r>
            <a:rPr lang="en-US" b="1"/>
            <a:t>Chunking (Shallow Parsing)</a:t>
          </a:r>
          <a:r>
            <a:rPr lang="en-US"/>
            <a:t>: Breaking up a sentence into syntactically correlated parts of words, like NPs, VPs, etc.</a:t>
          </a:r>
          <a:endParaRPr/>
        </a:p>
      </dgm:t>
    </dgm:pt>
    <dgm:pt modelId="{B018E79A-5976-4ECD-9463-A2D04620B703}" type="parTrans" cxnId="{77F9F4F8-0537-4EA1-9B50-7C1073FBF87A}">
      <dgm:prSet/>
      <dgm:spPr bwMode="auto"/>
      <dgm:t>
        <a:bodyPr/>
        <a:lstStyle/>
        <a:p>
          <a:pPr>
            <a:defRPr/>
          </a:pPr>
          <a:endParaRPr/>
        </a:p>
      </dgm:t>
    </dgm:pt>
    <dgm:pt modelId="{B5A93D74-68AB-42E6-8695-B27BC46D0240}" type="sibTrans" cxnId="{77F9F4F8-0537-4EA1-9B50-7C1073FBF87A}">
      <dgm:prSet/>
      <dgm:spPr bwMode="auto"/>
      <dgm:t>
        <a:bodyPr/>
        <a:lstStyle/>
        <a:p>
          <a:pPr>
            <a:defRPr/>
          </a:pPr>
          <a:endParaRPr/>
        </a:p>
      </dgm:t>
    </dgm:pt>
    <dgm:pt modelId="{34D59A00-C0C5-45CC-A280-6C2236521FCE}" type="pres">
      <dgm:prSet presAssocID="{893315B4-F6E7-4610-BEB3-BC6CE0F0A5BB}" presName="vert0" presStyleCnt="0">
        <dgm:presLayoutVars>
          <dgm:dir/>
          <dgm:animOne val="branch"/>
          <dgm:animLvl val="lvl"/>
        </dgm:presLayoutVars>
      </dgm:prSet>
      <dgm:spPr bwMode="auto"/>
    </dgm:pt>
    <dgm:pt modelId="{E3151959-8B1B-44F5-B0A2-3BDF0D735F02}" type="pres">
      <dgm:prSet presAssocID="{9511620F-81D3-44F3-897B-AF63E117DDF2}" presName="thickLine" presStyleLbl="alignNode1" presStyleIdx="0" presStyleCnt="7"/>
      <dgm:spPr bwMode="auto"/>
    </dgm:pt>
    <dgm:pt modelId="{A2E7A183-6997-4F6F-B56C-65B7CB2B6821}" type="pres">
      <dgm:prSet presAssocID="{9511620F-81D3-44F3-897B-AF63E117DDF2}" presName="horz1" presStyleCnt="0"/>
      <dgm:spPr bwMode="auto"/>
    </dgm:pt>
    <dgm:pt modelId="{A710C7C6-693A-43E4-B5F5-E5A4F340C886}" type="pres">
      <dgm:prSet presAssocID="{9511620F-81D3-44F3-897B-AF63E117DDF2}" presName="tx1" presStyleLbl="revTx" presStyleIdx="0" presStyleCnt="7"/>
      <dgm:spPr bwMode="auto"/>
    </dgm:pt>
    <dgm:pt modelId="{76D988CE-3257-4E0F-BD84-2E8CA067998B}" type="pres">
      <dgm:prSet presAssocID="{9511620F-81D3-44F3-897B-AF63E117DDF2}" presName="vert1" presStyleCnt="0"/>
      <dgm:spPr bwMode="auto"/>
    </dgm:pt>
    <dgm:pt modelId="{09CBE70D-1E9F-4A0A-996D-8A25C0FFB4F6}" type="pres">
      <dgm:prSet presAssocID="{234E8404-E5A4-4ECD-B354-B9138F440DC2}" presName="thickLine" presStyleLbl="alignNode1" presStyleIdx="1" presStyleCnt="7"/>
      <dgm:spPr bwMode="auto"/>
    </dgm:pt>
    <dgm:pt modelId="{27A881D8-FC57-49B2-A222-1EC5D77B3A17}" type="pres">
      <dgm:prSet presAssocID="{234E8404-E5A4-4ECD-B354-B9138F440DC2}" presName="horz1" presStyleCnt="0"/>
      <dgm:spPr bwMode="auto"/>
    </dgm:pt>
    <dgm:pt modelId="{8D1DA4CB-0D6A-4577-99E8-9F05DE033049}" type="pres">
      <dgm:prSet presAssocID="{234E8404-E5A4-4ECD-B354-B9138F440DC2}" presName="tx1" presStyleLbl="revTx" presStyleIdx="1" presStyleCnt="7"/>
      <dgm:spPr bwMode="auto"/>
    </dgm:pt>
    <dgm:pt modelId="{A9FA7006-9490-47CE-9E4E-F9A3202C919E}" type="pres">
      <dgm:prSet presAssocID="{234E8404-E5A4-4ECD-B354-B9138F440DC2}" presName="vert1" presStyleCnt="0"/>
      <dgm:spPr bwMode="auto"/>
    </dgm:pt>
    <dgm:pt modelId="{F0C32CE4-FCC8-41ED-8BAD-919DEDC07C03}" type="pres">
      <dgm:prSet presAssocID="{DEF37B9E-CFED-4DF4-A8FB-09A392627C52}" presName="thickLine" presStyleLbl="alignNode1" presStyleIdx="2" presStyleCnt="7"/>
      <dgm:spPr bwMode="auto"/>
    </dgm:pt>
    <dgm:pt modelId="{1F060301-E227-4588-8AEE-03F658D86082}" type="pres">
      <dgm:prSet presAssocID="{DEF37B9E-CFED-4DF4-A8FB-09A392627C52}" presName="horz1" presStyleCnt="0"/>
      <dgm:spPr bwMode="auto"/>
    </dgm:pt>
    <dgm:pt modelId="{1FEABAB9-3EDA-496F-AC91-20CAABD84CA6}" type="pres">
      <dgm:prSet presAssocID="{DEF37B9E-CFED-4DF4-A8FB-09A392627C52}" presName="tx1" presStyleLbl="revTx" presStyleIdx="2" presStyleCnt="7"/>
      <dgm:spPr bwMode="auto"/>
    </dgm:pt>
    <dgm:pt modelId="{2E79EB27-CD4A-48D1-B2D4-7886AA67CFED}" type="pres">
      <dgm:prSet presAssocID="{DEF37B9E-CFED-4DF4-A8FB-09A392627C52}" presName="vert1" presStyleCnt="0"/>
      <dgm:spPr bwMode="auto"/>
    </dgm:pt>
    <dgm:pt modelId="{9C37AC88-EC3E-4CC9-8C90-9ECAE148011B}" type="pres">
      <dgm:prSet presAssocID="{F61A01C2-4878-4A60-BE56-14D5E5DC1FA3}" presName="thickLine" presStyleLbl="alignNode1" presStyleIdx="3" presStyleCnt="7"/>
      <dgm:spPr bwMode="auto"/>
    </dgm:pt>
    <dgm:pt modelId="{175421A5-8B9B-45F0-8889-E10D9B81FA7D}" type="pres">
      <dgm:prSet presAssocID="{F61A01C2-4878-4A60-BE56-14D5E5DC1FA3}" presName="horz1" presStyleCnt="0"/>
      <dgm:spPr bwMode="auto"/>
    </dgm:pt>
    <dgm:pt modelId="{CD9CE67B-A41D-4D81-96ED-656A27CFB2CD}" type="pres">
      <dgm:prSet presAssocID="{F61A01C2-4878-4A60-BE56-14D5E5DC1FA3}" presName="tx1" presStyleLbl="revTx" presStyleIdx="3" presStyleCnt="7"/>
      <dgm:spPr bwMode="auto"/>
    </dgm:pt>
    <dgm:pt modelId="{14F45C0F-C3AD-4826-A3FE-8385ADC9DFF3}" type="pres">
      <dgm:prSet presAssocID="{F61A01C2-4878-4A60-BE56-14D5E5DC1FA3}" presName="vert1" presStyleCnt="0"/>
      <dgm:spPr bwMode="auto"/>
    </dgm:pt>
    <dgm:pt modelId="{936CBB31-EBCF-443F-A2BA-D4BB22C50F11}" type="pres">
      <dgm:prSet presAssocID="{EE95DB04-A209-416D-B068-B2F1C9F74E77}" presName="thickLine" presStyleLbl="alignNode1" presStyleIdx="4" presStyleCnt="7"/>
      <dgm:spPr bwMode="auto"/>
    </dgm:pt>
    <dgm:pt modelId="{FD0A0A0B-2875-4274-A3FC-30874DB3D110}" type="pres">
      <dgm:prSet presAssocID="{EE95DB04-A209-416D-B068-B2F1C9F74E77}" presName="horz1" presStyleCnt="0"/>
      <dgm:spPr bwMode="auto"/>
    </dgm:pt>
    <dgm:pt modelId="{58930A49-9CF5-4F9E-A349-44E6241C3634}" type="pres">
      <dgm:prSet presAssocID="{EE95DB04-A209-416D-B068-B2F1C9F74E77}" presName="tx1" presStyleLbl="revTx" presStyleIdx="4" presStyleCnt="7"/>
      <dgm:spPr bwMode="auto"/>
    </dgm:pt>
    <dgm:pt modelId="{91564AD5-51A6-4D6E-BE26-537C641E7364}" type="pres">
      <dgm:prSet presAssocID="{EE95DB04-A209-416D-B068-B2F1C9F74E77}" presName="vert1" presStyleCnt="0"/>
      <dgm:spPr bwMode="auto"/>
    </dgm:pt>
    <dgm:pt modelId="{3DF3692E-CE7C-4E5E-943F-BAE7D3780782}" type="pres">
      <dgm:prSet presAssocID="{2B8F4D36-0C85-482F-987C-0EEE4E9B85E3}" presName="thickLine" presStyleLbl="alignNode1" presStyleIdx="5" presStyleCnt="7"/>
      <dgm:spPr bwMode="auto"/>
    </dgm:pt>
    <dgm:pt modelId="{3B8DC569-FD28-463E-B3F6-88169962FAA9}" type="pres">
      <dgm:prSet presAssocID="{2B8F4D36-0C85-482F-987C-0EEE4E9B85E3}" presName="horz1" presStyleCnt="0"/>
      <dgm:spPr bwMode="auto"/>
    </dgm:pt>
    <dgm:pt modelId="{2583E06A-5317-4AB4-ACF7-7980361A7855}" type="pres">
      <dgm:prSet presAssocID="{2B8F4D36-0C85-482F-987C-0EEE4E9B85E3}" presName="tx1" presStyleLbl="revTx" presStyleIdx="5" presStyleCnt="7"/>
      <dgm:spPr bwMode="auto"/>
    </dgm:pt>
    <dgm:pt modelId="{10DCC181-0E1C-4659-B69D-85465D1BFC7F}" type="pres">
      <dgm:prSet presAssocID="{2B8F4D36-0C85-482F-987C-0EEE4E9B85E3}" presName="vert1" presStyleCnt="0"/>
      <dgm:spPr bwMode="auto"/>
    </dgm:pt>
    <dgm:pt modelId="{EBC3CD9E-AE2C-4C82-8905-71C50F6EFFB9}" type="pres">
      <dgm:prSet presAssocID="{3D8944A1-55DB-4A62-86CA-767CC7D3E7B0}" presName="thickLine" presStyleLbl="alignNode1" presStyleIdx="6" presStyleCnt="7"/>
      <dgm:spPr bwMode="auto"/>
    </dgm:pt>
    <dgm:pt modelId="{09BC7AB7-23DA-4D3A-A347-27F4DA621D15}" type="pres">
      <dgm:prSet presAssocID="{3D8944A1-55DB-4A62-86CA-767CC7D3E7B0}" presName="horz1" presStyleCnt="0"/>
      <dgm:spPr bwMode="auto"/>
    </dgm:pt>
    <dgm:pt modelId="{1D56B8D6-CAB5-4267-9F1F-E6A68D4637F9}" type="pres">
      <dgm:prSet presAssocID="{3D8944A1-55DB-4A62-86CA-767CC7D3E7B0}" presName="tx1" presStyleLbl="revTx" presStyleIdx="6" presStyleCnt="7"/>
      <dgm:spPr bwMode="auto"/>
    </dgm:pt>
    <dgm:pt modelId="{E198E153-6603-4523-9943-F9DEB9DFEED2}" type="pres">
      <dgm:prSet presAssocID="{3D8944A1-55DB-4A62-86CA-767CC7D3E7B0}" presName="vert1" presStyleCnt="0"/>
      <dgm:spPr bwMode="auto"/>
    </dgm:pt>
  </dgm:ptLst>
  <dgm:cxnLst>
    <dgm:cxn modelId="{DBF1B511-4ABC-4D2C-92A1-476852DBD11E}" type="presOf" srcId="{EE95DB04-A209-416D-B068-B2F1C9F74E77}" destId="{58930A49-9CF5-4F9E-A349-44E6241C3634}" srcOrd="0" destOrd="0" presId="urn:microsoft.com/office/officeart/2008/layout/LinedList"/>
    <dgm:cxn modelId="{CF365215-3E47-447D-B872-25053881FECF}" type="presOf" srcId="{DEF37B9E-CFED-4DF4-A8FB-09A392627C52}" destId="{1FEABAB9-3EDA-496F-AC91-20CAABD84CA6}" srcOrd="0" destOrd="0" presId="urn:microsoft.com/office/officeart/2008/layout/LinedList"/>
    <dgm:cxn modelId="{983F0221-65B9-4C66-95DB-65ECF17AC6F4}" type="presOf" srcId="{234E8404-E5A4-4ECD-B354-B9138F440DC2}" destId="{8D1DA4CB-0D6A-4577-99E8-9F05DE033049}" srcOrd="0" destOrd="0" presId="urn:microsoft.com/office/officeart/2008/layout/LinedList"/>
    <dgm:cxn modelId="{B46E202F-52A3-47AD-AD71-4D6CA6D74897}" type="presOf" srcId="{3D8944A1-55DB-4A62-86CA-767CC7D3E7B0}" destId="{1D56B8D6-CAB5-4267-9F1F-E6A68D4637F9}" srcOrd="0" destOrd="0" presId="urn:microsoft.com/office/officeart/2008/layout/LinedList"/>
    <dgm:cxn modelId="{93152134-D821-4C78-9CA5-77E3CAA075A8}" srcId="{893315B4-F6E7-4610-BEB3-BC6CE0F0A5BB}" destId="{9511620F-81D3-44F3-897B-AF63E117DDF2}" srcOrd="0" destOrd="0" parTransId="{4B8D3D16-FCA6-433F-8BB8-28D56F3A8A9C}" sibTransId="{B38C2866-9D8E-46A8-BDC8-D04C55EE928D}"/>
    <dgm:cxn modelId="{2877E437-B1FB-4CF6-8FA1-FD55D1D3D62D}" type="presOf" srcId="{893315B4-F6E7-4610-BEB3-BC6CE0F0A5BB}" destId="{34D59A00-C0C5-45CC-A280-6C2236521FCE}" srcOrd="0" destOrd="0" presId="urn:microsoft.com/office/officeart/2008/layout/LinedList"/>
    <dgm:cxn modelId="{B6BF9D48-227B-4D12-887C-FCA62790A802}" srcId="{893315B4-F6E7-4610-BEB3-BC6CE0F0A5BB}" destId="{2B8F4D36-0C85-482F-987C-0EEE4E9B85E3}" srcOrd="5" destOrd="0" parTransId="{25AE3F6B-1DB2-416E-BBF1-80373A455AEC}" sibTransId="{317582A6-57AF-4F29-8802-DC4A23340990}"/>
    <dgm:cxn modelId="{3F639C75-F7C2-439B-9F9A-086659D9A29D}" type="presOf" srcId="{9511620F-81D3-44F3-897B-AF63E117DDF2}" destId="{A710C7C6-693A-43E4-B5F5-E5A4F340C886}" srcOrd="0" destOrd="0" presId="urn:microsoft.com/office/officeart/2008/layout/LinedList"/>
    <dgm:cxn modelId="{CC4E3457-C634-4545-9539-D5C7ACFC1B30}" srcId="{893315B4-F6E7-4610-BEB3-BC6CE0F0A5BB}" destId="{234E8404-E5A4-4ECD-B354-B9138F440DC2}" srcOrd="1" destOrd="0" parTransId="{45966A34-AEB9-43EC-AC0C-418773F9F979}" sibTransId="{2B689545-0722-4F59-BBAF-1F00BD8ACF23}"/>
    <dgm:cxn modelId="{CBAC498C-C195-4527-8264-ED31A34917B1}" srcId="{893315B4-F6E7-4610-BEB3-BC6CE0F0A5BB}" destId="{EE95DB04-A209-416D-B068-B2F1C9F74E77}" srcOrd="4" destOrd="0" parTransId="{2B2C9688-4C97-4142-A75F-B2893F675E63}" sibTransId="{370646EC-0666-4B5A-AB5B-92604D8E60EF}"/>
    <dgm:cxn modelId="{84AB2193-4C97-4494-A0E4-7F5F895CD413}" type="presOf" srcId="{2B8F4D36-0C85-482F-987C-0EEE4E9B85E3}" destId="{2583E06A-5317-4AB4-ACF7-7980361A7855}" srcOrd="0" destOrd="0" presId="urn:microsoft.com/office/officeart/2008/layout/LinedList"/>
    <dgm:cxn modelId="{35E85F95-A301-4F7E-A3AE-3297BBB6BC94}" srcId="{893315B4-F6E7-4610-BEB3-BC6CE0F0A5BB}" destId="{DEF37B9E-CFED-4DF4-A8FB-09A392627C52}" srcOrd="2" destOrd="0" parTransId="{96D831E0-6A8E-4D8D-8DFE-2BD57A1CD5B9}" sibTransId="{E5F40E38-7F4E-4A56-BD5E-503590A97BC0}"/>
    <dgm:cxn modelId="{990865D3-3773-4CEA-B253-534A840C944C}" type="presOf" srcId="{F61A01C2-4878-4A60-BE56-14D5E5DC1FA3}" destId="{CD9CE67B-A41D-4D81-96ED-656A27CFB2CD}" srcOrd="0" destOrd="0" presId="urn:microsoft.com/office/officeart/2008/layout/LinedList"/>
    <dgm:cxn modelId="{4230B7D8-0097-4093-B482-BE8798465231}" srcId="{893315B4-F6E7-4610-BEB3-BC6CE0F0A5BB}" destId="{F61A01C2-4878-4A60-BE56-14D5E5DC1FA3}" srcOrd="3" destOrd="0" parTransId="{38C78F01-ABC4-4202-8BC2-06D5C8D1B075}" sibTransId="{AC1FC497-3BEF-4E85-83FF-8E9EAA1C0035}"/>
    <dgm:cxn modelId="{77F9F4F8-0537-4EA1-9B50-7C1073FBF87A}" srcId="{893315B4-F6E7-4610-BEB3-BC6CE0F0A5BB}" destId="{3D8944A1-55DB-4A62-86CA-767CC7D3E7B0}" srcOrd="6" destOrd="0" parTransId="{B018E79A-5976-4ECD-9463-A2D04620B703}" sibTransId="{B5A93D74-68AB-42E6-8695-B27BC46D0240}"/>
    <dgm:cxn modelId="{D9B2EE05-9C9C-4CB3-8B46-2CF412784EA0}" type="presParOf" srcId="{34D59A00-C0C5-45CC-A280-6C2236521FCE}" destId="{E3151959-8B1B-44F5-B0A2-3BDF0D735F02}" srcOrd="0" destOrd="0" presId="urn:microsoft.com/office/officeart/2008/layout/LinedList"/>
    <dgm:cxn modelId="{44DE1939-CA7D-4768-A8EE-BBE75D6478DD}" type="presParOf" srcId="{34D59A00-C0C5-45CC-A280-6C2236521FCE}" destId="{A2E7A183-6997-4F6F-B56C-65B7CB2B6821}" srcOrd="1" destOrd="0" presId="urn:microsoft.com/office/officeart/2008/layout/LinedList"/>
    <dgm:cxn modelId="{E8B090DB-23A0-4835-B0BD-CAE90B37780A}" type="presParOf" srcId="{A2E7A183-6997-4F6F-B56C-65B7CB2B6821}" destId="{A710C7C6-693A-43E4-B5F5-E5A4F340C886}" srcOrd="0" destOrd="0" presId="urn:microsoft.com/office/officeart/2008/layout/LinedList"/>
    <dgm:cxn modelId="{7E5F6C77-D7DB-422C-96AB-4E1064828E29}" type="presParOf" srcId="{A2E7A183-6997-4F6F-B56C-65B7CB2B6821}" destId="{76D988CE-3257-4E0F-BD84-2E8CA067998B}" srcOrd="1" destOrd="0" presId="urn:microsoft.com/office/officeart/2008/layout/LinedList"/>
    <dgm:cxn modelId="{31D5EC1A-389C-4B8D-9A4F-D5E592407319}" type="presParOf" srcId="{34D59A00-C0C5-45CC-A280-6C2236521FCE}" destId="{09CBE70D-1E9F-4A0A-996D-8A25C0FFB4F6}" srcOrd="2" destOrd="0" presId="urn:microsoft.com/office/officeart/2008/layout/LinedList"/>
    <dgm:cxn modelId="{85AA060B-1163-4B01-9DEA-CAAF20952021}" type="presParOf" srcId="{34D59A00-C0C5-45CC-A280-6C2236521FCE}" destId="{27A881D8-FC57-49B2-A222-1EC5D77B3A17}" srcOrd="3" destOrd="0" presId="urn:microsoft.com/office/officeart/2008/layout/LinedList"/>
    <dgm:cxn modelId="{D813241F-6EA6-4DB2-B5A5-055B0CB70461}" type="presParOf" srcId="{27A881D8-FC57-49B2-A222-1EC5D77B3A17}" destId="{8D1DA4CB-0D6A-4577-99E8-9F05DE033049}" srcOrd="0" destOrd="0" presId="urn:microsoft.com/office/officeart/2008/layout/LinedList"/>
    <dgm:cxn modelId="{B9327578-24D0-4205-950C-5E9120776561}" type="presParOf" srcId="{27A881D8-FC57-49B2-A222-1EC5D77B3A17}" destId="{A9FA7006-9490-47CE-9E4E-F9A3202C919E}" srcOrd="1" destOrd="0" presId="urn:microsoft.com/office/officeart/2008/layout/LinedList"/>
    <dgm:cxn modelId="{F2162C21-9360-45B3-A4B3-76C420ADC8C7}" type="presParOf" srcId="{34D59A00-C0C5-45CC-A280-6C2236521FCE}" destId="{F0C32CE4-FCC8-41ED-8BAD-919DEDC07C03}" srcOrd="4" destOrd="0" presId="urn:microsoft.com/office/officeart/2008/layout/LinedList"/>
    <dgm:cxn modelId="{41820BF6-C45F-4852-BCF3-1CD525038DBA}" type="presParOf" srcId="{34D59A00-C0C5-45CC-A280-6C2236521FCE}" destId="{1F060301-E227-4588-8AEE-03F658D86082}" srcOrd="5" destOrd="0" presId="urn:microsoft.com/office/officeart/2008/layout/LinedList"/>
    <dgm:cxn modelId="{43FCE5CD-1E73-41D2-BBCF-5AAB7CDCF930}" type="presParOf" srcId="{1F060301-E227-4588-8AEE-03F658D86082}" destId="{1FEABAB9-3EDA-496F-AC91-20CAABD84CA6}" srcOrd="0" destOrd="0" presId="urn:microsoft.com/office/officeart/2008/layout/LinedList"/>
    <dgm:cxn modelId="{E3ADB2BC-FA58-4719-BA12-0AD56D704222}" type="presParOf" srcId="{1F060301-E227-4588-8AEE-03F658D86082}" destId="{2E79EB27-CD4A-48D1-B2D4-7886AA67CFED}" srcOrd="1" destOrd="0" presId="urn:microsoft.com/office/officeart/2008/layout/LinedList"/>
    <dgm:cxn modelId="{142CB904-4616-4FAC-B97B-471D6D394AC3}" type="presParOf" srcId="{34D59A00-C0C5-45CC-A280-6C2236521FCE}" destId="{9C37AC88-EC3E-4CC9-8C90-9ECAE148011B}" srcOrd="6" destOrd="0" presId="urn:microsoft.com/office/officeart/2008/layout/LinedList"/>
    <dgm:cxn modelId="{1F12801A-A3D5-474D-8375-C5E01D4BF75E}" type="presParOf" srcId="{34D59A00-C0C5-45CC-A280-6C2236521FCE}" destId="{175421A5-8B9B-45F0-8889-E10D9B81FA7D}" srcOrd="7" destOrd="0" presId="urn:microsoft.com/office/officeart/2008/layout/LinedList"/>
    <dgm:cxn modelId="{392C7751-527B-4A23-96D3-482126A287FC}" type="presParOf" srcId="{175421A5-8B9B-45F0-8889-E10D9B81FA7D}" destId="{CD9CE67B-A41D-4D81-96ED-656A27CFB2CD}" srcOrd="0" destOrd="0" presId="urn:microsoft.com/office/officeart/2008/layout/LinedList"/>
    <dgm:cxn modelId="{055CB258-5B41-4145-BAB6-0A4C44332E9E}" type="presParOf" srcId="{175421A5-8B9B-45F0-8889-E10D9B81FA7D}" destId="{14F45C0F-C3AD-4826-A3FE-8385ADC9DFF3}" srcOrd="1" destOrd="0" presId="urn:microsoft.com/office/officeart/2008/layout/LinedList"/>
    <dgm:cxn modelId="{31A43F3B-4DB6-476E-A868-F60B28044F7A}" type="presParOf" srcId="{34D59A00-C0C5-45CC-A280-6C2236521FCE}" destId="{936CBB31-EBCF-443F-A2BA-D4BB22C50F11}" srcOrd="8" destOrd="0" presId="urn:microsoft.com/office/officeart/2008/layout/LinedList"/>
    <dgm:cxn modelId="{9C02FA76-1462-48F0-8CDB-56553C0B5CE7}" type="presParOf" srcId="{34D59A00-C0C5-45CC-A280-6C2236521FCE}" destId="{FD0A0A0B-2875-4274-A3FC-30874DB3D110}" srcOrd="9" destOrd="0" presId="urn:microsoft.com/office/officeart/2008/layout/LinedList"/>
    <dgm:cxn modelId="{8CF7FDCE-C73B-4641-A335-B888EDD9B410}" type="presParOf" srcId="{FD0A0A0B-2875-4274-A3FC-30874DB3D110}" destId="{58930A49-9CF5-4F9E-A349-44E6241C3634}" srcOrd="0" destOrd="0" presId="urn:microsoft.com/office/officeart/2008/layout/LinedList"/>
    <dgm:cxn modelId="{14F7868B-E334-43FE-985A-B1600D9F0E4B}" type="presParOf" srcId="{FD0A0A0B-2875-4274-A3FC-30874DB3D110}" destId="{91564AD5-51A6-4D6E-BE26-537C641E7364}" srcOrd="1" destOrd="0" presId="urn:microsoft.com/office/officeart/2008/layout/LinedList"/>
    <dgm:cxn modelId="{2471E259-2A9A-44F7-A4EA-387CAE0CACD0}" type="presParOf" srcId="{34D59A00-C0C5-45CC-A280-6C2236521FCE}" destId="{3DF3692E-CE7C-4E5E-943F-BAE7D3780782}" srcOrd="10" destOrd="0" presId="urn:microsoft.com/office/officeart/2008/layout/LinedList"/>
    <dgm:cxn modelId="{4A06F182-EAF0-4341-A374-E8F39E45E513}" type="presParOf" srcId="{34D59A00-C0C5-45CC-A280-6C2236521FCE}" destId="{3B8DC569-FD28-463E-B3F6-88169962FAA9}" srcOrd="11" destOrd="0" presId="urn:microsoft.com/office/officeart/2008/layout/LinedList"/>
    <dgm:cxn modelId="{E2A76E05-F083-4201-8246-369606473688}" type="presParOf" srcId="{3B8DC569-FD28-463E-B3F6-88169962FAA9}" destId="{2583E06A-5317-4AB4-ACF7-7980361A7855}" srcOrd="0" destOrd="0" presId="urn:microsoft.com/office/officeart/2008/layout/LinedList"/>
    <dgm:cxn modelId="{00E0C0D0-5966-48F8-8F50-621DEDC2758A}" type="presParOf" srcId="{3B8DC569-FD28-463E-B3F6-88169962FAA9}" destId="{10DCC181-0E1C-4659-B69D-85465D1BFC7F}" srcOrd="1" destOrd="0" presId="urn:microsoft.com/office/officeart/2008/layout/LinedList"/>
    <dgm:cxn modelId="{9ECBE872-F984-47ED-9E18-CD7D839258B5}" type="presParOf" srcId="{34D59A00-C0C5-45CC-A280-6C2236521FCE}" destId="{EBC3CD9E-AE2C-4C82-8905-71C50F6EFFB9}" srcOrd="12" destOrd="0" presId="urn:microsoft.com/office/officeart/2008/layout/LinedList"/>
    <dgm:cxn modelId="{F585D7A4-A108-4263-AA87-FFA7051C91E4}" type="presParOf" srcId="{34D59A00-C0C5-45CC-A280-6C2236521FCE}" destId="{09BC7AB7-23DA-4D3A-A347-27F4DA621D15}" srcOrd="13" destOrd="0" presId="urn:microsoft.com/office/officeart/2008/layout/LinedList"/>
    <dgm:cxn modelId="{659D45F0-AC05-4036-90AC-C1EEFEA4AF6D}" type="presParOf" srcId="{09BC7AB7-23DA-4D3A-A347-27F4DA621D15}" destId="{1D56B8D6-CAB5-4267-9F1F-E6A68D4637F9}" srcOrd="0" destOrd="0" presId="urn:microsoft.com/office/officeart/2008/layout/LinedList"/>
    <dgm:cxn modelId="{9FDFC3DA-2814-4412-8D50-0892DC4D6007}" type="presParOf" srcId="{09BC7AB7-23DA-4D3A-A347-27F4DA621D15}" destId="{E198E153-6603-4523-9943-F9DEB9DFEE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E43DB9-859A-4F1F-8DBE-D7EADE2D965A}" type="doc">
      <dgm:prSet loTypeId="urn:microsoft.com/office/officeart/2008/layout/LinedList" loCatId="list" qsTypeId="urn:microsoft.com/office/officeart/2005/8/quickstyle/simple1#2" qsCatId="simple" csTypeId="urn:microsoft.com/office/officeart/2005/8/colors/accent3_5" csCatId="accent3" phldr="1"/>
      <dgm:spPr bwMode="auto"/>
      <dgm:t>
        <a:bodyPr/>
        <a:lstStyle/>
        <a:p>
          <a:pPr>
            <a:defRPr/>
          </a:pPr>
          <a:endParaRPr/>
        </a:p>
      </dgm:t>
    </dgm:pt>
    <dgm:pt modelId="{AAF40F90-9CCD-4284-91C3-D6B5E19342B9}">
      <dgm:prSet phldrT="" custT="1"/>
      <dgm:spPr bwMode="auto"/>
      <dgm:t>
        <a:bodyPr/>
        <a:lstStyle/>
        <a:p>
          <a:pPr>
            <a:defRPr/>
          </a:pPr>
          <a:r>
            <a:rPr lang="en-US" sz="1700" b="1"/>
            <a:t>Coreference Resolution</a:t>
          </a:r>
          <a:r>
            <a:rPr lang="en-US" sz="1700"/>
            <a:t>: Identifying when words refer to the same entity.</a:t>
          </a:r>
          <a:endParaRPr sz="1700"/>
        </a:p>
      </dgm:t>
    </dgm:pt>
    <dgm:pt modelId="{5CE03F2F-E7EA-4B42-B681-2AA90477DF34}" type="parTrans" cxnId="{55308A96-82C7-4ADD-8B3D-D88BDB78EB71}">
      <dgm:prSet/>
      <dgm:spPr bwMode="auto"/>
      <dgm:t>
        <a:bodyPr/>
        <a:lstStyle/>
        <a:p>
          <a:pPr>
            <a:defRPr/>
          </a:pPr>
          <a:endParaRPr/>
        </a:p>
      </dgm:t>
    </dgm:pt>
    <dgm:pt modelId="{7110DC44-974E-43EC-A22D-238C438AB3F3}" type="sibTrans" cxnId="{55308A96-82C7-4ADD-8B3D-D88BDB78EB71}">
      <dgm:prSet/>
      <dgm:spPr bwMode="auto"/>
      <dgm:t>
        <a:bodyPr/>
        <a:lstStyle/>
        <a:p>
          <a:pPr>
            <a:defRPr/>
          </a:pPr>
          <a:endParaRPr/>
        </a:p>
      </dgm:t>
    </dgm:pt>
    <dgm:pt modelId="{8C0821CE-3162-4E9A-A470-EB580DF3D104}">
      <dgm:prSet phldrT="" custT="1"/>
      <dgm:spPr bwMode="auto"/>
      <dgm:t>
        <a:bodyPr/>
        <a:lstStyle/>
        <a:p>
          <a:pPr>
            <a:defRPr/>
          </a:pPr>
          <a:r>
            <a:rPr lang="en-US" sz="1700" b="1"/>
            <a:t>Semantic/thematic Role Labeling</a:t>
          </a:r>
          <a:r>
            <a:rPr lang="en-US" sz="1700"/>
            <a:t>: Identifying the basic who-did-what-to-whom structure of a sentence.</a:t>
          </a:r>
          <a:endParaRPr sz="1700"/>
        </a:p>
      </dgm:t>
    </dgm:pt>
    <dgm:pt modelId="{C9426D30-7E20-4F00-8638-44817581C7D7}" type="parTrans" cxnId="{7EC0146A-1AFC-4912-9FC4-7B6FDF83A45B}">
      <dgm:prSet/>
      <dgm:spPr bwMode="auto"/>
      <dgm:t>
        <a:bodyPr/>
        <a:lstStyle/>
        <a:p>
          <a:pPr>
            <a:defRPr/>
          </a:pPr>
          <a:endParaRPr/>
        </a:p>
      </dgm:t>
    </dgm:pt>
    <dgm:pt modelId="{C4972C7F-AE8D-457E-8EE9-C72E6B595D07}" type="sibTrans" cxnId="{7EC0146A-1AFC-4912-9FC4-7B6FDF83A45B}">
      <dgm:prSet/>
      <dgm:spPr bwMode="auto"/>
      <dgm:t>
        <a:bodyPr/>
        <a:lstStyle/>
        <a:p>
          <a:pPr>
            <a:defRPr/>
          </a:pPr>
          <a:endParaRPr/>
        </a:p>
      </dgm:t>
    </dgm:pt>
    <dgm:pt modelId="{B2EAC80C-3657-45D3-B7C8-F462C9104279}">
      <dgm:prSet phldrT="" custT="1"/>
      <dgm:spPr bwMode="auto"/>
      <dgm:t>
        <a:bodyPr/>
        <a:lstStyle/>
        <a:p>
          <a:pPr>
            <a:defRPr/>
          </a:pPr>
          <a:r>
            <a:rPr lang="en-US" sz="1700" b="1"/>
            <a:t>Discourse Analysis</a:t>
          </a:r>
          <a:r>
            <a:rPr lang="en-US" sz="1700"/>
            <a:t>: Analyzing text structure above the sentence level.</a:t>
          </a:r>
          <a:endParaRPr sz="1700"/>
        </a:p>
      </dgm:t>
    </dgm:pt>
    <dgm:pt modelId="{9699257A-6466-4E52-912A-0898FAA7190C}" type="parTrans" cxnId="{5F673C5E-FD17-4BC8-8CD6-EE38D11B1D43}">
      <dgm:prSet/>
      <dgm:spPr bwMode="auto"/>
      <dgm:t>
        <a:bodyPr/>
        <a:lstStyle/>
        <a:p>
          <a:pPr>
            <a:defRPr/>
          </a:pPr>
          <a:endParaRPr/>
        </a:p>
      </dgm:t>
    </dgm:pt>
    <dgm:pt modelId="{514BA7A9-1374-465D-83A8-7667808812C4}" type="sibTrans" cxnId="{5F673C5E-FD17-4BC8-8CD6-EE38D11B1D43}">
      <dgm:prSet/>
      <dgm:spPr bwMode="auto"/>
      <dgm:t>
        <a:bodyPr/>
        <a:lstStyle/>
        <a:p>
          <a:pPr>
            <a:defRPr/>
          </a:pPr>
          <a:endParaRPr/>
        </a:p>
      </dgm:t>
    </dgm:pt>
    <dgm:pt modelId="{2D08473B-523A-4ECF-8E1F-8E49324E1662}">
      <dgm:prSet phldrT="" custT="1"/>
      <dgm:spPr bwMode="auto"/>
      <dgm:t>
        <a:bodyPr/>
        <a:lstStyle/>
        <a:p>
          <a:pPr>
            <a:defRPr/>
          </a:pPr>
          <a:r>
            <a:rPr lang="en-US" sz="1700" b="1"/>
            <a:t>Word Sense Disambiguation</a:t>
          </a:r>
          <a:r>
            <a:rPr lang="en-US" sz="1700"/>
            <a:t>: Determining which sense of a word is used in a sentence.</a:t>
          </a:r>
          <a:endParaRPr sz="1700"/>
        </a:p>
      </dgm:t>
    </dgm:pt>
    <dgm:pt modelId="{9E8FC0B1-D39F-451D-AE38-B38681EB849D}" type="parTrans" cxnId="{16A7EA7B-AD0E-4343-B653-54B7FE398B78}">
      <dgm:prSet/>
      <dgm:spPr bwMode="auto"/>
      <dgm:t>
        <a:bodyPr/>
        <a:lstStyle/>
        <a:p>
          <a:pPr>
            <a:defRPr/>
          </a:pPr>
          <a:endParaRPr/>
        </a:p>
      </dgm:t>
    </dgm:pt>
    <dgm:pt modelId="{BBA53B3E-F102-4EF8-9445-56F57BD16889}" type="sibTrans" cxnId="{16A7EA7B-AD0E-4343-B653-54B7FE398B78}">
      <dgm:prSet/>
      <dgm:spPr bwMode="auto"/>
      <dgm:t>
        <a:bodyPr/>
        <a:lstStyle/>
        <a:p>
          <a:pPr>
            <a:defRPr/>
          </a:pPr>
          <a:endParaRPr/>
        </a:p>
      </dgm:t>
    </dgm:pt>
    <dgm:pt modelId="{3E0EE3B5-9E9E-467D-9F94-BE33A25762C1}">
      <dgm:prSet phldrT="" custT="1"/>
      <dgm:spPr bwMode="auto"/>
      <dgm:t>
        <a:bodyPr/>
        <a:lstStyle/>
        <a:p>
          <a:pPr>
            <a:defRPr/>
          </a:pPr>
          <a:r>
            <a:rPr lang="en-US" sz="1700" b="1"/>
            <a:t>Phonetic and Prosodic Annotation</a:t>
          </a:r>
          <a:r>
            <a:rPr lang="en-US" sz="1700"/>
            <a:t>: Analyzing the sound aspects of speech.</a:t>
          </a:r>
          <a:endParaRPr sz="1700"/>
        </a:p>
      </dgm:t>
    </dgm:pt>
    <dgm:pt modelId="{B41F9DBE-4779-4519-8438-92EAE25E31FB}" type="parTrans" cxnId="{0A81B88D-71E2-4349-BF78-A6F918A5B324}">
      <dgm:prSet/>
      <dgm:spPr bwMode="auto"/>
      <dgm:t>
        <a:bodyPr/>
        <a:lstStyle/>
        <a:p>
          <a:pPr>
            <a:defRPr/>
          </a:pPr>
          <a:endParaRPr/>
        </a:p>
      </dgm:t>
    </dgm:pt>
    <dgm:pt modelId="{422C87F7-CC3B-4877-B942-59ED29038A44}" type="sibTrans" cxnId="{0A81B88D-71E2-4349-BF78-A6F918A5B324}">
      <dgm:prSet/>
      <dgm:spPr bwMode="auto"/>
      <dgm:t>
        <a:bodyPr/>
        <a:lstStyle/>
        <a:p>
          <a:pPr>
            <a:defRPr/>
          </a:pPr>
          <a:endParaRPr/>
        </a:p>
      </dgm:t>
    </dgm:pt>
    <dgm:pt modelId="{FE2CE43B-578D-422E-9844-AEFB41B63A6A}">
      <dgm:prSet phldrT="" custT="1"/>
      <dgm:spPr bwMode="auto"/>
      <dgm:t>
        <a:bodyPr/>
        <a:lstStyle/>
        <a:p>
          <a:pPr>
            <a:defRPr/>
          </a:pPr>
          <a:r>
            <a:rPr lang="en-US" sz="1700" b="1"/>
            <a:t>Sentiment Analysis</a:t>
          </a:r>
          <a:r>
            <a:rPr lang="en-US" sz="1700"/>
            <a:t>: </a:t>
          </a:r>
          <a:r>
            <a:rPr lang="de-DE" sz="1700"/>
            <a:t>Determining the writer's attitude</a:t>
          </a:r>
          <a:r>
            <a:rPr lang="en-US" sz="1700"/>
            <a:t>, e.g., positive, negative, or neutral.</a:t>
          </a:r>
          <a:endParaRPr sz="1700"/>
        </a:p>
      </dgm:t>
    </dgm:pt>
    <dgm:pt modelId="{6113175D-F3FA-4D0E-BA5A-4A3908590442}" type="parTrans" cxnId="{6204703D-4570-4752-A6D0-72E1AC5FCC80}">
      <dgm:prSet/>
      <dgm:spPr bwMode="auto"/>
      <dgm:t>
        <a:bodyPr/>
        <a:lstStyle/>
        <a:p>
          <a:pPr>
            <a:defRPr/>
          </a:pPr>
          <a:endParaRPr/>
        </a:p>
      </dgm:t>
    </dgm:pt>
    <dgm:pt modelId="{25CEAEF4-FA87-4CF3-84AB-A7DD17237785}" type="sibTrans" cxnId="{6204703D-4570-4752-A6D0-72E1AC5FCC80}">
      <dgm:prSet/>
      <dgm:spPr bwMode="auto"/>
      <dgm:t>
        <a:bodyPr/>
        <a:lstStyle/>
        <a:p>
          <a:pPr>
            <a:defRPr/>
          </a:pPr>
          <a:endParaRPr/>
        </a:p>
      </dgm:t>
    </dgm:pt>
    <dgm:pt modelId="{7AFC2C47-5616-4226-99FC-B789ED9CD2BA}">
      <dgm:prSet phldrT="" custT="1"/>
      <dgm:spPr bwMode="auto"/>
      <dgm:t>
        <a:bodyPr/>
        <a:lstStyle/>
        <a:p>
          <a:pPr>
            <a:defRPr/>
          </a:pPr>
          <a:r>
            <a:rPr lang="de-DE" sz="1700" b="1"/>
            <a:t>Gesture Analysis: </a:t>
          </a:r>
          <a:r>
            <a:rPr lang="en-US" sz="1700" b="0"/>
            <a:t>Examining the role and meaning of physical gestures in communication.</a:t>
          </a:r>
          <a:endParaRPr sz="1700" b="0"/>
        </a:p>
      </dgm:t>
    </dgm:pt>
    <dgm:pt modelId="{FE3F1C99-2E69-4241-B5C4-B93C04709D81}" type="parTrans" cxnId="{7F770EAC-5423-4D3E-AF5D-A37CB3E99235}">
      <dgm:prSet/>
      <dgm:spPr bwMode="auto"/>
      <dgm:t>
        <a:bodyPr/>
        <a:lstStyle/>
        <a:p>
          <a:pPr>
            <a:defRPr/>
          </a:pPr>
          <a:endParaRPr/>
        </a:p>
      </dgm:t>
    </dgm:pt>
    <dgm:pt modelId="{6BB528B6-D53C-4C6C-AF50-65E3357FDD4E}" type="sibTrans" cxnId="{7F770EAC-5423-4D3E-AF5D-A37CB3E99235}">
      <dgm:prSet/>
      <dgm:spPr bwMode="auto"/>
      <dgm:t>
        <a:bodyPr/>
        <a:lstStyle/>
        <a:p>
          <a:pPr>
            <a:defRPr/>
          </a:pPr>
          <a:endParaRPr/>
        </a:p>
      </dgm:t>
    </dgm:pt>
    <dgm:pt modelId="{9CFEB706-E553-40AB-A30D-59D234CBFD93}" type="pres">
      <dgm:prSet presAssocID="{1AE43DB9-859A-4F1F-8DBE-D7EADE2D965A}" presName="vert0" presStyleCnt="0">
        <dgm:presLayoutVars>
          <dgm:dir/>
          <dgm:animOne val="branch"/>
          <dgm:animLvl val="lvl"/>
        </dgm:presLayoutVars>
      </dgm:prSet>
      <dgm:spPr bwMode="auto"/>
    </dgm:pt>
    <dgm:pt modelId="{60335437-DAEC-4C7C-95D6-2C55DA98395B}" type="pres">
      <dgm:prSet presAssocID="{AAF40F90-9CCD-4284-91C3-D6B5E19342B9}" presName="thickLine" presStyleLbl="alignNode1" presStyleIdx="0" presStyleCnt="7" custLinFactNeighborX="72" custLinFactNeighborY="-85"/>
      <dgm:spPr bwMode="auto"/>
    </dgm:pt>
    <dgm:pt modelId="{3CE6BB80-2CFC-4410-908C-7DF3EBD630BC}" type="pres">
      <dgm:prSet presAssocID="{AAF40F90-9CCD-4284-91C3-D6B5E19342B9}" presName="horz1" presStyleCnt="0"/>
      <dgm:spPr bwMode="auto"/>
    </dgm:pt>
    <dgm:pt modelId="{DC1B2EDE-B0BB-4630-A65F-0F8C8BA1E102}" type="pres">
      <dgm:prSet presAssocID="{AAF40F90-9CCD-4284-91C3-D6B5E19342B9}" presName="tx1" presStyleLbl="revTx" presStyleIdx="0" presStyleCnt="7"/>
      <dgm:spPr bwMode="auto"/>
    </dgm:pt>
    <dgm:pt modelId="{1FFE387F-AFD5-4FC1-A00E-69E8F08E2137}" type="pres">
      <dgm:prSet presAssocID="{AAF40F90-9CCD-4284-91C3-D6B5E19342B9}" presName="vert1" presStyleCnt="0"/>
      <dgm:spPr bwMode="auto"/>
    </dgm:pt>
    <dgm:pt modelId="{C443C7B8-2251-46E2-A11C-6EC0FCE0B2ED}" type="pres">
      <dgm:prSet presAssocID="{8C0821CE-3162-4E9A-A470-EB580DF3D104}" presName="thickLine" presStyleLbl="alignNode1" presStyleIdx="1" presStyleCnt="7"/>
      <dgm:spPr bwMode="auto"/>
    </dgm:pt>
    <dgm:pt modelId="{39596A1E-7D48-4F34-9B99-209D432C7AC2}" type="pres">
      <dgm:prSet presAssocID="{8C0821CE-3162-4E9A-A470-EB580DF3D104}" presName="horz1" presStyleCnt="0"/>
      <dgm:spPr bwMode="auto"/>
    </dgm:pt>
    <dgm:pt modelId="{5F43F937-78BE-4E1F-B1CF-4E73C0B07658}" type="pres">
      <dgm:prSet presAssocID="{8C0821CE-3162-4E9A-A470-EB580DF3D104}" presName="tx1" presStyleLbl="revTx" presStyleIdx="1" presStyleCnt="7"/>
      <dgm:spPr bwMode="auto"/>
    </dgm:pt>
    <dgm:pt modelId="{62EA7D9A-0F86-4457-AA2F-BBEFBDBEF9B1}" type="pres">
      <dgm:prSet presAssocID="{8C0821CE-3162-4E9A-A470-EB580DF3D104}" presName="vert1" presStyleCnt="0"/>
      <dgm:spPr bwMode="auto"/>
    </dgm:pt>
    <dgm:pt modelId="{D0803F3A-876A-4BBC-8EF9-A0AA3092804B}" type="pres">
      <dgm:prSet presAssocID="{FE2CE43B-578D-422E-9844-AEFB41B63A6A}" presName="thickLine" presStyleLbl="alignNode1" presStyleIdx="2" presStyleCnt="7"/>
      <dgm:spPr bwMode="auto"/>
    </dgm:pt>
    <dgm:pt modelId="{BEC70486-1FDF-4ADA-AC21-C0C0AAB79E2F}" type="pres">
      <dgm:prSet presAssocID="{FE2CE43B-578D-422E-9844-AEFB41B63A6A}" presName="horz1" presStyleCnt="0"/>
      <dgm:spPr bwMode="auto"/>
    </dgm:pt>
    <dgm:pt modelId="{4B32FEFE-18D8-47B4-89BF-5FF2AAB0A456}" type="pres">
      <dgm:prSet presAssocID="{FE2CE43B-578D-422E-9844-AEFB41B63A6A}" presName="tx1" presStyleLbl="revTx" presStyleIdx="2" presStyleCnt="7"/>
      <dgm:spPr bwMode="auto"/>
    </dgm:pt>
    <dgm:pt modelId="{C20B07DB-5C40-4AB6-9C9A-A32BC06BBC8F}" type="pres">
      <dgm:prSet presAssocID="{FE2CE43B-578D-422E-9844-AEFB41B63A6A}" presName="vert1" presStyleCnt="0"/>
      <dgm:spPr bwMode="auto"/>
    </dgm:pt>
    <dgm:pt modelId="{31FFEA59-06AF-4312-8415-3BA1C3D8CF25}" type="pres">
      <dgm:prSet presAssocID="{B2EAC80C-3657-45D3-B7C8-F462C9104279}" presName="thickLine" presStyleLbl="alignNode1" presStyleIdx="3" presStyleCnt="7"/>
      <dgm:spPr bwMode="auto"/>
    </dgm:pt>
    <dgm:pt modelId="{52E0F552-0253-4339-82B1-C0FD4711F532}" type="pres">
      <dgm:prSet presAssocID="{B2EAC80C-3657-45D3-B7C8-F462C9104279}" presName="horz1" presStyleCnt="0"/>
      <dgm:spPr bwMode="auto"/>
    </dgm:pt>
    <dgm:pt modelId="{904BFDDF-532B-40C2-B267-C7DF4E6FB5DB}" type="pres">
      <dgm:prSet presAssocID="{B2EAC80C-3657-45D3-B7C8-F462C9104279}" presName="tx1" presStyleLbl="revTx" presStyleIdx="3" presStyleCnt="7"/>
      <dgm:spPr bwMode="auto"/>
    </dgm:pt>
    <dgm:pt modelId="{E5B3FD76-8759-4290-9692-9CC0C4874832}" type="pres">
      <dgm:prSet presAssocID="{B2EAC80C-3657-45D3-B7C8-F462C9104279}" presName="vert1" presStyleCnt="0"/>
      <dgm:spPr bwMode="auto"/>
    </dgm:pt>
    <dgm:pt modelId="{D1B71894-A0F3-47F5-9B23-48CE01B41B4C}" type="pres">
      <dgm:prSet presAssocID="{2D08473B-523A-4ECF-8E1F-8E49324E1662}" presName="thickLine" presStyleLbl="alignNode1" presStyleIdx="4" presStyleCnt="7"/>
      <dgm:spPr bwMode="auto"/>
    </dgm:pt>
    <dgm:pt modelId="{E8669E18-4160-4684-90F3-71739CB44CFF}" type="pres">
      <dgm:prSet presAssocID="{2D08473B-523A-4ECF-8E1F-8E49324E1662}" presName="horz1" presStyleCnt="0"/>
      <dgm:spPr bwMode="auto"/>
    </dgm:pt>
    <dgm:pt modelId="{DA8BD645-A6F0-4414-81B2-6809DD52E9FD}" type="pres">
      <dgm:prSet presAssocID="{2D08473B-523A-4ECF-8E1F-8E49324E1662}" presName="tx1" presStyleLbl="revTx" presStyleIdx="4" presStyleCnt="7"/>
      <dgm:spPr bwMode="auto"/>
    </dgm:pt>
    <dgm:pt modelId="{CA08B716-5D7B-4A84-BC35-038957CDC850}" type="pres">
      <dgm:prSet presAssocID="{2D08473B-523A-4ECF-8E1F-8E49324E1662}" presName="vert1" presStyleCnt="0"/>
      <dgm:spPr bwMode="auto"/>
    </dgm:pt>
    <dgm:pt modelId="{5E67A5FB-3E48-4A82-96F9-9F5AFF792724}" type="pres">
      <dgm:prSet presAssocID="{3E0EE3B5-9E9E-467D-9F94-BE33A25762C1}" presName="thickLine" presStyleLbl="alignNode1" presStyleIdx="5" presStyleCnt="7"/>
      <dgm:spPr bwMode="auto"/>
    </dgm:pt>
    <dgm:pt modelId="{1C6ECCAF-C960-478A-9AAA-1FCEB7B8699B}" type="pres">
      <dgm:prSet presAssocID="{3E0EE3B5-9E9E-467D-9F94-BE33A25762C1}" presName="horz1" presStyleCnt="0"/>
      <dgm:spPr bwMode="auto"/>
    </dgm:pt>
    <dgm:pt modelId="{EB2E126C-240C-4B02-B1BF-0A8966BE2F71}" type="pres">
      <dgm:prSet presAssocID="{3E0EE3B5-9E9E-467D-9F94-BE33A25762C1}" presName="tx1" presStyleLbl="revTx" presStyleIdx="5" presStyleCnt="7"/>
      <dgm:spPr bwMode="auto"/>
    </dgm:pt>
    <dgm:pt modelId="{ADF3C648-8D2B-424A-8EA8-0CCB6463B16A}" type="pres">
      <dgm:prSet presAssocID="{3E0EE3B5-9E9E-467D-9F94-BE33A25762C1}" presName="vert1" presStyleCnt="0"/>
      <dgm:spPr bwMode="auto"/>
    </dgm:pt>
    <dgm:pt modelId="{F2F08DD5-132B-4C3C-93D7-3D40F0099DB1}" type="pres">
      <dgm:prSet presAssocID="{7AFC2C47-5616-4226-99FC-B789ED9CD2BA}" presName="thickLine" presStyleLbl="alignNode1" presStyleIdx="6" presStyleCnt="7"/>
      <dgm:spPr bwMode="auto"/>
    </dgm:pt>
    <dgm:pt modelId="{18484C97-ED54-4BFA-BCA6-83C89E0E3B37}" type="pres">
      <dgm:prSet presAssocID="{7AFC2C47-5616-4226-99FC-B789ED9CD2BA}" presName="horz1" presStyleCnt="0"/>
      <dgm:spPr bwMode="auto"/>
    </dgm:pt>
    <dgm:pt modelId="{D4495FD2-36ED-4657-A9FB-E8413519C09E}" type="pres">
      <dgm:prSet presAssocID="{7AFC2C47-5616-4226-99FC-B789ED9CD2BA}" presName="tx1" presStyleLbl="revTx" presStyleIdx="6" presStyleCnt="7"/>
      <dgm:spPr bwMode="auto"/>
    </dgm:pt>
    <dgm:pt modelId="{08B0C936-0270-4889-A3D5-7D662F3AC759}" type="pres">
      <dgm:prSet presAssocID="{7AFC2C47-5616-4226-99FC-B789ED9CD2BA}" presName="vert1" presStyleCnt="0"/>
      <dgm:spPr bwMode="auto"/>
    </dgm:pt>
  </dgm:ptLst>
  <dgm:cxnLst>
    <dgm:cxn modelId="{9489680F-9E55-4885-8D40-DEEC11140F22}" type="presOf" srcId="{7AFC2C47-5616-4226-99FC-B789ED9CD2BA}" destId="{D4495FD2-36ED-4657-A9FB-E8413519C09E}" srcOrd="0" destOrd="0" presId="urn:microsoft.com/office/officeart/2008/layout/LinedList"/>
    <dgm:cxn modelId="{77039D14-5AAC-4C81-A03D-33224A0ED559}" type="presOf" srcId="{3E0EE3B5-9E9E-467D-9F94-BE33A25762C1}" destId="{EB2E126C-240C-4B02-B1BF-0A8966BE2F71}" srcOrd="0" destOrd="0" presId="urn:microsoft.com/office/officeart/2008/layout/LinedList"/>
    <dgm:cxn modelId="{1D707333-230A-4521-9C9A-56AA96658A1F}" type="presOf" srcId="{1AE43DB9-859A-4F1F-8DBE-D7EADE2D965A}" destId="{9CFEB706-E553-40AB-A30D-59D234CBFD93}" srcOrd="0" destOrd="0" presId="urn:microsoft.com/office/officeart/2008/layout/LinedList"/>
    <dgm:cxn modelId="{6204703D-4570-4752-A6D0-72E1AC5FCC80}" srcId="{1AE43DB9-859A-4F1F-8DBE-D7EADE2D965A}" destId="{FE2CE43B-578D-422E-9844-AEFB41B63A6A}" srcOrd="2" destOrd="0" parTransId="{6113175D-F3FA-4D0E-BA5A-4A3908590442}" sibTransId="{25CEAEF4-FA87-4CF3-84AB-A7DD17237785}"/>
    <dgm:cxn modelId="{5F673C5E-FD17-4BC8-8CD6-EE38D11B1D43}" srcId="{1AE43DB9-859A-4F1F-8DBE-D7EADE2D965A}" destId="{B2EAC80C-3657-45D3-B7C8-F462C9104279}" srcOrd="3" destOrd="0" parTransId="{9699257A-6466-4E52-912A-0898FAA7190C}" sibTransId="{514BA7A9-1374-465D-83A8-7667808812C4}"/>
    <dgm:cxn modelId="{8D3B0064-1268-4965-9148-B8354A4D856E}" type="presOf" srcId="{8C0821CE-3162-4E9A-A470-EB580DF3D104}" destId="{5F43F937-78BE-4E1F-B1CF-4E73C0B07658}" srcOrd="0" destOrd="0" presId="urn:microsoft.com/office/officeart/2008/layout/LinedList"/>
    <dgm:cxn modelId="{7EC0146A-1AFC-4912-9FC4-7B6FDF83A45B}" srcId="{1AE43DB9-859A-4F1F-8DBE-D7EADE2D965A}" destId="{8C0821CE-3162-4E9A-A470-EB580DF3D104}" srcOrd="1" destOrd="0" parTransId="{C9426D30-7E20-4F00-8638-44817581C7D7}" sibTransId="{C4972C7F-AE8D-457E-8EE9-C72E6B595D07}"/>
    <dgm:cxn modelId="{16A7EA7B-AD0E-4343-B653-54B7FE398B78}" srcId="{1AE43DB9-859A-4F1F-8DBE-D7EADE2D965A}" destId="{2D08473B-523A-4ECF-8E1F-8E49324E1662}" srcOrd="4" destOrd="0" parTransId="{9E8FC0B1-D39F-451D-AE38-B38681EB849D}" sibTransId="{BBA53B3E-F102-4EF8-9445-56F57BD16889}"/>
    <dgm:cxn modelId="{0A81B88D-71E2-4349-BF78-A6F918A5B324}" srcId="{1AE43DB9-859A-4F1F-8DBE-D7EADE2D965A}" destId="{3E0EE3B5-9E9E-467D-9F94-BE33A25762C1}" srcOrd="5" destOrd="0" parTransId="{B41F9DBE-4779-4519-8438-92EAE25E31FB}" sibTransId="{422C87F7-CC3B-4877-B942-59ED29038A44}"/>
    <dgm:cxn modelId="{D491E893-0ABD-4848-901F-39AE4D90FCF0}" type="presOf" srcId="{FE2CE43B-578D-422E-9844-AEFB41B63A6A}" destId="{4B32FEFE-18D8-47B4-89BF-5FF2AAB0A456}" srcOrd="0" destOrd="0" presId="urn:microsoft.com/office/officeart/2008/layout/LinedList"/>
    <dgm:cxn modelId="{55308A96-82C7-4ADD-8B3D-D88BDB78EB71}" srcId="{1AE43DB9-859A-4F1F-8DBE-D7EADE2D965A}" destId="{AAF40F90-9CCD-4284-91C3-D6B5E19342B9}" srcOrd="0" destOrd="0" parTransId="{5CE03F2F-E7EA-4B42-B681-2AA90477DF34}" sibTransId="{7110DC44-974E-43EC-A22D-238C438AB3F3}"/>
    <dgm:cxn modelId="{C196ED9B-3CAC-48A7-82F7-79229CD74B23}" type="presOf" srcId="{AAF40F90-9CCD-4284-91C3-D6B5E19342B9}" destId="{DC1B2EDE-B0BB-4630-A65F-0F8C8BA1E102}" srcOrd="0" destOrd="0" presId="urn:microsoft.com/office/officeart/2008/layout/LinedList"/>
    <dgm:cxn modelId="{C84513A4-1B45-407F-A31A-41266A022C87}" type="presOf" srcId="{2D08473B-523A-4ECF-8E1F-8E49324E1662}" destId="{DA8BD645-A6F0-4414-81B2-6809DD52E9FD}" srcOrd="0" destOrd="0" presId="urn:microsoft.com/office/officeart/2008/layout/LinedList"/>
    <dgm:cxn modelId="{7F770EAC-5423-4D3E-AF5D-A37CB3E99235}" srcId="{1AE43DB9-859A-4F1F-8DBE-D7EADE2D965A}" destId="{7AFC2C47-5616-4226-99FC-B789ED9CD2BA}" srcOrd="6" destOrd="0" parTransId="{FE3F1C99-2E69-4241-B5C4-B93C04709D81}" sibTransId="{6BB528B6-D53C-4C6C-AF50-65E3357FDD4E}"/>
    <dgm:cxn modelId="{BB6CE1C7-E3C9-4A2B-96D7-709AC7587FB7}" type="presOf" srcId="{B2EAC80C-3657-45D3-B7C8-F462C9104279}" destId="{904BFDDF-532B-40C2-B267-C7DF4E6FB5DB}" srcOrd="0" destOrd="0" presId="urn:microsoft.com/office/officeart/2008/layout/LinedList"/>
    <dgm:cxn modelId="{EA744AD1-4A85-49F1-BFA2-5BA6FE9DE64E}" type="presParOf" srcId="{9CFEB706-E553-40AB-A30D-59D234CBFD93}" destId="{60335437-DAEC-4C7C-95D6-2C55DA98395B}" srcOrd="0" destOrd="0" presId="urn:microsoft.com/office/officeart/2008/layout/LinedList"/>
    <dgm:cxn modelId="{50EBB7C2-41F1-49C2-900A-F5DCA5C69BFA}" type="presParOf" srcId="{9CFEB706-E553-40AB-A30D-59D234CBFD93}" destId="{3CE6BB80-2CFC-4410-908C-7DF3EBD630BC}" srcOrd="1" destOrd="0" presId="urn:microsoft.com/office/officeart/2008/layout/LinedList"/>
    <dgm:cxn modelId="{7C25DBBC-9A51-4EDD-B67C-1354529630CF}" type="presParOf" srcId="{3CE6BB80-2CFC-4410-908C-7DF3EBD630BC}" destId="{DC1B2EDE-B0BB-4630-A65F-0F8C8BA1E102}" srcOrd="0" destOrd="0" presId="urn:microsoft.com/office/officeart/2008/layout/LinedList"/>
    <dgm:cxn modelId="{BAE45E59-3BD3-49D9-86DF-05F5CC9606D7}" type="presParOf" srcId="{3CE6BB80-2CFC-4410-908C-7DF3EBD630BC}" destId="{1FFE387F-AFD5-4FC1-A00E-69E8F08E2137}" srcOrd="1" destOrd="0" presId="urn:microsoft.com/office/officeart/2008/layout/LinedList"/>
    <dgm:cxn modelId="{AF4978F8-4F36-4955-BD79-C58E17146A46}" type="presParOf" srcId="{9CFEB706-E553-40AB-A30D-59D234CBFD93}" destId="{C443C7B8-2251-46E2-A11C-6EC0FCE0B2ED}" srcOrd="2" destOrd="0" presId="urn:microsoft.com/office/officeart/2008/layout/LinedList"/>
    <dgm:cxn modelId="{ECA32EF2-8969-47AE-9221-6C3754B71E34}" type="presParOf" srcId="{9CFEB706-E553-40AB-A30D-59D234CBFD93}" destId="{39596A1E-7D48-4F34-9B99-209D432C7AC2}" srcOrd="3" destOrd="0" presId="urn:microsoft.com/office/officeart/2008/layout/LinedList"/>
    <dgm:cxn modelId="{085D2F45-213A-4DA6-961F-6F4D8524A51D}" type="presParOf" srcId="{39596A1E-7D48-4F34-9B99-209D432C7AC2}" destId="{5F43F937-78BE-4E1F-B1CF-4E73C0B07658}" srcOrd="0" destOrd="0" presId="urn:microsoft.com/office/officeart/2008/layout/LinedList"/>
    <dgm:cxn modelId="{2F4F9E2D-A85C-4EB6-94D5-E9FB99B5946E}" type="presParOf" srcId="{39596A1E-7D48-4F34-9B99-209D432C7AC2}" destId="{62EA7D9A-0F86-4457-AA2F-BBEFBDBEF9B1}" srcOrd="1" destOrd="0" presId="urn:microsoft.com/office/officeart/2008/layout/LinedList"/>
    <dgm:cxn modelId="{3E1627E3-234C-419A-B88D-F83693A59AB5}" type="presParOf" srcId="{9CFEB706-E553-40AB-A30D-59D234CBFD93}" destId="{D0803F3A-876A-4BBC-8EF9-A0AA3092804B}" srcOrd="4" destOrd="0" presId="urn:microsoft.com/office/officeart/2008/layout/LinedList"/>
    <dgm:cxn modelId="{03EA9E1F-C689-4B4A-B4BA-644BB5E1CC53}" type="presParOf" srcId="{9CFEB706-E553-40AB-A30D-59D234CBFD93}" destId="{BEC70486-1FDF-4ADA-AC21-C0C0AAB79E2F}" srcOrd="5" destOrd="0" presId="urn:microsoft.com/office/officeart/2008/layout/LinedList"/>
    <dgm:cxn modelId="{750D0CAB-2E6E-41D5-8306-20F33A426F25}" type="presParOf" srcId="{BEC70486-1FDF-4ADA-AC21-C0C0AAB79E2F}" destId="{4B32FEFE-18D8-47B4-89BF-5FF2AAB0A456}" srcOrd="0" destOrd="0" presId="urn:microsoft.com/office/officeart/2008/layout/LinedList"/>
    <dgm:cxn modelId="{096C3FB1-9D69-40AD-A664-6ACD456ED551}" type="presParOf" srcId="{BEC70486-1FDF-4ADA-AC21-C0C0AAB79E2F}" destId="{C20B07DB-5C40-4AB6-9C9A-A32BC06BBC8F}" srcOrd="1" destOrd="0" presId="urn:microsoft.com/office/officeart/2008/layout/LinedList"/>
    <dgm:cxn modelId="{75AE450E-5939-4646-B1BD-C03820CB5AE7}" type="presParOf" srcId="{9CFEB706-E553-40AB-A30D-59D234CBFD93}" destId="{31FFEA59-06AF-4312-8415-3BA1C3D8CF25}" srcOrd="6" destOrd="0" presId="urn:microsoft.com/office/officeart/2008/layout/LinedList"/>
    <dgm:cxn modelId="{BCB0EB28-F083-4446-8938-41F1C830BE89}" type="presParOf" srcId="{9CFEB706-E553-40AB-A30D-59D234CBFD93}" destId="{52E0F552-0253-4339-82B1-C0FD4711F532}" srcOrd="7" destOrd="0" presId="urn:microsoft.com/office/officeart/2008/layout/LinedList"/>
    <dgm:cxn modelId="{4B0AB415-2207-43D2-B621-554939C986DA}" type="presParOf" srcId="{52E0F552-0253-4339-82B1-C0FD4711F532}" destId="{904BFDDF-532B-40C2-B267-C7DF4E6FB5DB}" srcOrd="0" destOrd="0" presId="urn:microsoft.com/office/officeart/2008/layout/LinedList"/>
    <dgm:cxn modelId="{69ECF476-806C-44F6-99D2-2F6956893CF0}" type="presParOf" srcId="{52E0F552-0253-4339-82B1-C0FD4711F532}" destId="{E5B3FD76-8759-4290-9692-9CC0C4874832}" srcOrd="1" destOrd="0" presId="urn:microsoft.com/office/officeart/2008/layout/LinedList"/>
    <dgm:cxn modelId="{9BD80ED2-0C95-463F-B2DA-D8752B8E46C2}" type="presParOf" srcId="{9CFEB706-E553-40AB-A30D-59D234CBFD93}" destId="{D1B71894-A0F3-47F5-9B23-48CE01B41B4C}" srcOrd="8" destOrd="0" presId="urn:microsoft.com/office/officeart/2008/layout/LinedList"/>
    <dgm:cxn modelId="{2F41090C-A85B-4849-B536-445DBFE7BD3B}" type="presParOf" srcId="{9CFEB706-E553-40AB-A30D-59D234CBFD93}" destId="{E8669E18-4160-4684-90F3-71739CB44CFF}" srcOrd="9" destOrd="0" presId="urn:microsoft.com/office/officeart/2008/layout/LinedList"/>
    <dgm:cxn modelId="{79481CE2-4741-45E3-A850-D5BF847D0662}" type="presParOf" srcId="{E8669E18-4160-4684-90F3-71739CB44CFF}" destId="{DA8BD645-A6F0-4414-81B2-6809DD52E9FD}" srcOrd="0" destOrd="0" presId="urn:microsoft.com/office/officeart/2008/layout/LinedList"/>
    <dgm:cxn modelId="{287391A5-F03C-452E-A58F-4FA8A11142BF}" type="presParOf" srcId="{E8669E18-4160-4684-90F3-71739CB44CFF}" destId="{CA08B716-5D7B-4A84-BC35-038957CDC850}" srcOrd="1" destOrd="0" presId="urn:microsoft.com/office/officeart/2008/layout/LinedList"/>
    <dgm:cxn modelId="{580FFD8D-C84D-400A-9BE3-AFCDC5F6EEF7}" type="presParOf" srcId="{9CFEB706-E553-40AB-A30D-59D234CBFD93}" destId="{5E67A5FB-3E48-4A82-96F9-9F5AFF792724}" srcOrd="10" destOrd="0" presId="urn:microsoft.com/office/officeart/2008/layout/LinedList"/>
    <dgm:cxn modelId="{93CB00F0-6CBF-4753-8594-5477BE923363}" type="presParOf" srcId="{9CFEB706-E553-40AB-A30D-59D234CBFD93}" destId="{1C6ECCAF-C960-478A-9AAA-1FCEB7B8699B}" srcOrd="11" destOrd="0" presId="urn:microsoft.com/office/officeart/2008/layout/LinedList"/>
    <dgm:cxn modelId="{265E2164-8A9B-4AF5-BC8E-E910F4D97BE0}" type="presParOf" srcId="{1C6ECCAF-C960-478A-9AAA-1FCEB7B8699B}" destId="{EB2E126C-240C-4B02-B1BF-0A8966BE2F71}" srcOrd="0" destOrd="0" presId="urn:microsoft.com/office/officeart/2008/layout/LinedList"/>
    <dgm:cxn modelId="{70E37BD2-8919-4A93-8641-A947483938F8}" type="presParOf" srcId="{1C6ECCAF-C960-478A-9AAA-1FCEB7B8699B}" destId="{ADF3C648-8D2B-424A-8EA8-0CCB6463B16A}" srcOrd="1" destOrd="0" presId="urn:microsoft.com/office/officeart/2008/layout/LinedList"/>
    <dgm:cxn modelId="{5F8C783F-4328-446D-9550-080C09ED9724}" type="presParOf" srcId="{9CFEB706-E553-40AB-A30D-59D234CBFD93}" destId="{F2F08DD5-132B-4C3C-93D7-3D40F0099DB1}" srcOrd="12" destOrd="0" presId="urn:microsoft.com/office/officeart/2008/layout/LinedList"/>
    <dgm:cxn modelId="{180A96EB-A6EA-4D19-A8B9-B2807A64FA3B}" type="presParOf" srcId="{9CFEB706-E553-40AB-A30D-59D234CBFD93}" destId="{18484C97-ED54-4BFA-BCA6-83C89E0E3B37}" srcOrd="13" destOrd="0" presId="urn:microsoft.com/office/officeart/2008/layout/LinedList"/>
    <dgm:cxn modelId="{6D9BF714-989B-4FD7-9358-6C5D14880A25}" type="presParOf" srcId="{18484C97-ED54-4BFA-BCA6-83C89E0E3B37}" destId="{D4495FD2-36ED-4657-A9FB-E8413519C09E}" srcOrd="0" destOrd="0" presId="urn:microsoft.com/office/officeart/2008/layout/LinedList"/>
    <dgm:cxn modelId="{070724FC-D2D9-463D-A280-4C5B55E88C7B}" type="presParOf" srcId="{18484C97-ED54-4BFA-BCA6-83C89E0E3B37}" destId="{08B0C936-0270-4889-A3D5-7D662F3AC75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51959-8B1B-44F5-B0A2-3BDF0D735F02}">
      <dsp:nvSpPr>
        <dsp:cNvPr id="0" name=""/>
        <dsp:cNvSpPr/>
      </dsp:nvSpPr>
      <dsp:spPr bwMode="auto">
        <a:xfrm>
          <a:off x="0" y="531"/>
          <a:ext cx="11449049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A710C7C6-693A-43E4-B5F5-E5A4F340C886}">
      <dsp:nvSpPr>
        <dsp:cNvPr id="0" name=""/>
        <dsp:cNvSpPr/>
      </dsp:nvSpPr>
      <dsp:spPr bwMode="auto">
        <a:xfrm>
          <a:off x="0" y="531"/>
          <a:ext cx="11449049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900" b="1" kern="1200"/>
            <a:t>Tokenization</a:t>
          </a:r>
          <a:r>
            <a:rPr lang="en-US" sz="1900" kern="1200"/>
            <a:t>: Segmenting text into tokens.</a:t>
          </a:r>
          <a:endParaRPr sz="1900" kern="1200"/>
        </a:p>
      </dsp:txBody>
      <dsp:txXfrm>
        <a:off x="0" y="531"/>
        <a:ext cx="11449049" cy="621467"/>
      </dsp:txXfrm>
    </dsp:sp>
    <dsp:sp modelId="{09CBE70D-1E9F-4A0A-996D-8A25C0FFB4F6}">
      <dsp:nvSpPr>
        <dsp:cNvPr id="0" name=""/>
        <dsp:cNvSpPr/>
      </dsp:nvSpPr>
      <dsp:spPr bwMode="auto">
        <a:xfrm>
          <a:off x="0" y="621999"/>
          <a:ext cx="11449049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-6667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6667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8D1DA4CB-0D6A-4577-99E8-9F05DE033049}">
      <dsp:nvSpPr>
        <dsp:cNvPr id="0" name=""/>
        <dsp:cNvSpPr/>
      </dsp:nvSpPr>
      <dsp:spPr bwMode="auto">
        <a:xfrm>
          <a:off x="0" y="621999"/>
          <a:ext cx="11449049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900" b="1" kern="1200"/>
            <a:t>Part-of-Speech (POS) Tagging</a:t>
          </a:r>
          <a:r>
            <a:rPr lang="en-US" sz="1900" kern="1200"/>
            <a:t>: Assigning parts of speech to each token.</a:t>
          </a:r>
          <a:endParaRPr sz="1900" kern="1200"/>
        </a:p>
      </dsp:txBody>
      <dsp:txXfrm>
        <a:off x="0" y="621999"/>
        <a:ext cx="11449049" cy="621467"/>
      </dsp:txXfrm>
    </dsp:sp>
    <dsp:sp modelId="{F0C32CE4-FCC8-41ED-8BAD-919DEDC07C03}">
      <dsp:nvSpPr>
        <dsp:cNvPr id="0" name=""/>
        <dsp:cNvSpPr/>
      </dsp:nvSpPr>
      <dsp:spPr bwMode="auto">
        <a:xfrm>
          <a:off x="0" y="1243467"/>
          <a:ext cx="11449049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1FEABAB9-3EDA-496F-AC91-20CAABD84CA6}">
      <dsp:nvSpPr>
        <dsp:cNvPr id="0" name=""/>
        <dsp:cNvSpPr/>
      </dsp:nvSpPr>
      <dsp:spPr bwMode="auto">
        <a:xfrm>
          <a:off x="0" y="1243467"/>
          <a:ext cx="11449049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900" b="1" kern="1200"/>
            <a:t>Lemmatization</a:t>
          </a:r>
          <a:r>
            <a:rPr lang="en-US" sz="1900" kern="1200"/>
            <a:t>: Reducing words to their base form.</a:t>
          </a:r>
          <a:endParaRPr sz="1900" kern="1200"/>
        </a:p>
      </dsp:txBody>
      <dsp:txXfrm>
        <a:off x="0" y="1243467"/>
        <a:ext cx="11449049" cy="621467"/>
      </dsp:txXfrm>
    </dsp:sp>
    <dsp:sp modelId="{9C37AC88-EC3E-4CC9-8C90-9ECAE148011B}">
      <dsp:nvSpPr>
        <dsp:cNvPr id="0" name=""/>
        <dsp:cNvSpPr/>
      </dsp:nvSpPr>
      <dsp:spPr bwMode="auto">
        <a:xfrm>
          <a:off x="0" y="1864935"/>
          <a:ext cx="11449049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CD9CE67B-A41D-4D81-96ED-656A27CFB2CD}">
      <dsp:nvSpPr>
        <dsp:cNvPr id="0" name=""/>
        <dsp:cNvSpPr/>
      </dsp:nvSpPr>
      <dsp:spPr bwMode="auto">
        <a:xfrm>
          <a:off x="0" y="1864935"/>
          <a:ext cx="11449049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900" b="1" kern="1200"/>
            <a:t>Named Entity Recognition (NER)</a:t>
          </a:r>
          <a:r>
            <a:rPr lang="en-US" sz="1900" kern="1200"/>
            <a:t>: Classifying named entities into categories (persons, organizations, etc.).</a:t>
          </a:r>
          <a:endParaRPr sz="1900" kern="1200"/>
        </a:p>
      </dsp:txBody>
      <dsp:txXfrm>
        <a:off x="0" y="1864935"/>
        <a:ext cx="11449049" cy="621467"/>
      </dsp:txXfrm>
    </dsp:sp>
    <dsp:sp modelId="{936CBB31-EBCF-443F-A2BA-D4BB22C50F11}">
      <dsp:nvSpPr>
        <dsp:cNvPr id="0" name=""/>
        <dsp:cNvSpPr/>
      </dsp:nvSpPr>
      <dsp:spPr bwMode="auto">
        <a:xfrm>
          <a:off x="0" y="2486402"/>
          <a:ext cx="11449049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58930A49-9CF5-4F9E-A349-44E6241C3634}">
      <dsp:nvSpPr>
        <dsp:cNvPr id="0" name=""/>
        <dsp:cNvSpPr/>
      </dsp:nvSpPr>
      <dsp:spPr bwMode="auto">
        <a:xfrm>
          <a:off x="0" y="2486402"/>
          <a:ext cx="11449049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1900" b="1" kern="1200"/>
            <a:t>Morphological Analysis: </a:t>
          </a:r>
          <a:r>
            <a:rPr lang="en-US" sz="1900" b="0" kern="1200"/>
            <a:t>Analyzing word structures and components</a:t>
          </a:r>
          <a:endParaRPr sz="1900" b="0" kern="1200"/>
        </a:p>
      </dsp:txBody>
      <dsp:txXfrm>
        <a:off x="0" y="2486402"/>
        <a:ext cx="11449049" cy="621467"/>
      </dsp:txXfrm>
    </dsp:sp>
    <dsp:sp modelId="{3DF3692E-CE7C-4E5E-943F-BAE7D3780782}">
      <dsp:nvSpPr>
        <dsp:cNvPr id="0" name=""/>
        <dsp:cNvSpPr/>
      </dsp:nvSpPr>
      <dsp:spPr bwMode="auto">
        <a:xfrm>
          <a:off x="0" y="3107870"/>
          <a:ext cx="11449049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-33333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33333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2583E06A-5317-4AB4-ACF7-7980361A7855}">
      <dsp:nvSpPr>
        <dsp:cNvPr id="0" name=""/>
        <dsp:cNvSpPr/>
      </dsp:nvSpPr>
      <dsp:spPr bwMode="auto">
        <a:xfrm>
          <a:off x="0" y="3107870"/>
          <a:ext cx="11449049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900" b="1" kern="1200"/>
            <a:t>Dependency and Constituency Parsing</a:t>
          </a:r>
          <a:r>
            <a:rPr lang="en-US" sz="1900" kern="1200"/>
            <a:t>: </a:t>
          </a:r>
          <a:r>
            <a:rPr lang="de-DE" sz="1900" kern="1200"/>
            <a:t>Analyzing sentence structure.</a:t>
          </a:r>
          <a:endParaRPr sz="1900" kern="1200"/>
        </a:p>
      </dsp:txBody>
      <dsp:txXfrm>
        <a:off x="0" y="3107870"/>
        <a:ext cx="11449049" cy="621467"/>
      </dsp:txXfrm>
    </dsp:sp>
    <dsp:sp modelId="{EBC3CD9E-AE2C-4C82-8905-71C50F6EFFB9}">
      <dsp:nvSpPr>
        <dsp:cNvPr id="0" name=""/>
        <dsp:cNvSpPr/>
      </dsp:nvSpPr>
      <dsp:spPr bwMode="auto">
        <a:xfrm>
          <a:off x="0" y="3729338"/>
          <a:ext cx="11449049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1D56B8D6-CAB5-4267-9F1F-E6A68D4637F9}">
      <dsp:nvSpPr>
        <dsp:cNvPr id="0" name=""/>
        <dsp:cNvSpPr/>
      </dsp:nvSpPr>
      <dsp:spPr bwMode="auto">
        <a:xfrm>
          <a:off x="0" y="3729338"/>
          <a:ext cx="11449049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900" b="1" kern="1200"/>
            <a:t>Chunking (Shallow Parsing)</a:t>
          </a:r>
          <a:r>
            <a:rPr lang="en-US" sz="1900" kern="1200"/>
            <a:t>: Breaking up a sentence into syntactically correlated parts of words, like NPs, VPs, etc.</a:t>
          </a:r>
          <a:endParaRPr sz="1900" kern="1200"/>
        </a:p>
      </dsp:txBody>
      <dsp:txXfrm>
        <a:off x="0" y="3729338"/>
        <a:ext cx="11449049" cy="6214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35437-DAEC-4C7C-95D6-2C55DA98395B}">
      <dsp:nvSpPr>
        <dsp:cNvPr id="0" name=""/>
        <dsp:cNvSpPr/>
      </dsp:nvSpPr>
      <dsp:spPr bwMode="auto">
        <a:xfrm>
          <a:off x="0" y="2"/>
          <a:ext cx="11477625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DC1B2EDE-B0BB-4630-A65F-0F8C8BA1E102}">
      <dsp:nvSpPr>
        <dsp:cNvPr id="0" name=""/>
        <dsp:cNvSpPr/>
      </dsp:nvSpPr>
      <dsp:spPr bwMode="auto">
        <a:xfrm>
          <a:off x="0" y="531"/>
          <a:ext cx="11477625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700" b="1" kern="1200"/>
            <a:t>Coreference Resolution</a:t>
          </a:r>
          <a:r>
            <a:rPr lang="en-US" sz="1700" kern="1200"/>
            <a:t>: Identifying when words refer to the same entity.</a:t>
          </a:r>
          <a:endParaRPr sz="1700" kern="1200"/>
        </a:p>
      </dsp:txBody>
      <dsp:txXfrm>
        <a:off x="0" y="531"/>
        <a:ext cx="11477625" cy="621467"/>
      </dsp:txXfrm>
    </dsp:sp>
    <dsp:sp modelId="{C443C7B8-2251-46E2-A11C-6EC0FCE0B2ED}">
      <dsp:nvSpPr>
        <dsp:cNvPr id="0" name=""/>
        <dsp:cNvSpPr/>
      </dsp:nvSpPr>
      <dsp:spPr bwMode="auto">
        <a:xfrm>
          <a:off x="0" y="621999"/>
          <a:ext cx="11477625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-6667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6667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5F43F937-78BE-4E1F-B1CF-4E73C0B07658}">
      <dsp:nvSpPr>
        <dsp:cNvPr id="0" name=""/>
        <dsp:cNvSpPr/>
      </dsp:nvSpPr>
      <dsp:spPr bwMode="auto">
        <a:xfrm>
          <a:off x="0" y="621999"/>
          <a:ext cx="11477625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700" b="1" kern="1200"/>
            <a:t>Semantic/thematic Role Labeling</a:t>
          </a:r>
          <a:r>
            <a:rPr lang="en-US" sz="1700" kern="1200"/>
            <a:t>: Identifying the basic who-did-what-to-whom structure of a sentence.</a:t>
          </a:r>
          <a:endParaRPr sz="1700" kern="1200"/>
        </a:p>
      </dsp:txBody>
      <dsp:txXfrm>
        <a:off x="0" y="621999"/>
        <a:ext cx="11477625" cy="621467"/>
      </dsp:txXfrm>
    </dsp:sp>
    <dsp:sp modelId="{D0803F3A-876A-4BBC-8EF9-A0AA3092804B}">
      <dsp:nvSpPr>
        <dsp:cNvPr id="0" name=""/>
        <dsp:cNvSpPr/>
      </dsp:nvSpPr>
      <dsp:spPr bwMode="auto">
        <a:xfrm>
          <a:off x="0" y="1243467"/>
          <a:ext cx="11477625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4B32FEFE-18D8-47B4-89BF-5FF2AAB0A456}">
      <dsp:nvSpPr>
        <dsp:cNvPr id="0" name=""/>
        <dsp:cNvSpPr/>
      </dsp:nvSpPr>
      <dsp:spPr bwMode="auto">
        <a:xfrm>
          <a:off x="0" y="1243467"/>
          <a:ext cx="11477625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700" b="1" kern="1200"/>
            <a:t>Sentiment Analysis</a:t>
          </a:r>
          <a:r>
            <a:rPr lang="en-US" sz="1700" kern="1200"/>
            <a:t>: </a:t>
          </a:r>
          <a:r>
            <a:rPr lang="de-DE" sz="1700" kern="1200"/>
            <a:t>Determining the writer's attitude</a:t>
          </a:r>
          <a:r>
            <a:rPr lang="en-US" sz="1700" kern="1200"/>
            <a:t>, e.g., positive, negative, or neutral.</a:t>
          </a:r>
          <a:endParaRPr sz="1700" kern="1200"/>
        </a:p>
      </dsp:txBody>
      <dsp:txXfrm>
        <a:off x="0" y="1243467"/>
        <a:ext cx="11477625" cy="621467"/>
      </dsp:txXfrm>
    </dsp:sp>
    <dsp:sp modelId="{31FFEA59-06AF-4312-8415-3BA1C3D8CF25}">
      <dsp:nvSpPr>
        <dsp:cNvPr id="0" name=""/>
        <dsp:cNvSpPr/>
      </dsp:nvSpPr>
      <dsp:spPr bwMode="auto">
        <a:xfrm>
          <a:off x="0" y="1864935"/>
          <a:ext cx="11477625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904BFDDF-532B-40C2-B267-C7DF4E6FB5DB}">
      <dsp:nvSpPr>
        <dsp:cNvPr id="0" name=""/>
        <dsp:cNvSpPr/>
      </dsp:nvSpPr>
      <dsp:spPr bwMode="auto">
        <a:xfrm>
          <a:off x="0" y="1864935"/>
          <a:ext cx="11477625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700" b="1" kern="1200"/>
            <a:t>Discourse Analysis</a:t>
          </a:r>
          <a:r>
            <a:rPr lang="en-US" sz="1700" kern="1200"/>
            <a:t>: Analyzing text structure above the sentence level.</a:t>
          </a:r>
          <a:endParaRPr sz="1700" kern="1200"/>
        </a:p>
      </dsp:txBody>
      <dsp:txXfrm>
        <a:off x="0" y="1864935"/>
        <a:ext cx="11477625" cy="621467"/>
      </dsp:txXfrm>
    </dsp:sp>
    <dsp:sp modelId="{D1B71894-A0F3-47F5-9B23-48CE01B41B4C}">
      <dsp:nvSpPr>
        <dsp:cNvPr id="0" name=""/>
        <dsp:cNvSpPr/>
      </dsp:nvSpPr>
      <dsp:spPr bwMode="auto">
        <a:xfrm>
          <a:off x="0" y="2486402"/>
          <a:ext cx="11477625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DA8BD645-A6F0-4414-81B2-6809DD52E9FD}">
      <dsp:nvSpPr>
        <dsp:cNvPr id="0" name=""/>
        <dsp:cNvSpPr/>
      </dsp:nvSpPr>
      <dsp:spPr bwMode="auto">
        <a:xfrm>
          <a:off x="0" y="2486402"/>
          <a:ext cx="11477625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700" b="1" kern="1200"/>
            <a:t>Word Sense Disambiguation</a:t>
          </a:r>
          <a:r>
            <a:rPr lang="en-US" sz="1700" kern="1200"/>
            <a:t>: Determining which sense of a word is used in a sentence.</a:t>
          </a:r>
          <a:endParaRPr sz="1700" kern="1200"/>
        </a:p>
      </dsp:txBody>
      <dsp:txXfrm>
        <a:off x="0" y="2486402"/>
        <a:ext cx="11477625" cy="621467"/>
      </dsp:txXfrm>
    </dsp:sp>
    <dsp:sp modelId="{5E67A5FB-3E48-4A82-96F9-9F5AFF792724}">
      <dsp:nvSpPr>
        <dsp:cNvPr id="0" name=""/>
        <dsp:cNvSpPr/>
      </dsp:nvSpPr>
      <dsp:spPr bwMode="auto">
        <a:xfrm>
          <a:off x="0" y="3107870"/>
          <a:ext cx="11477625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-33333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33333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EB2E126C-240C-4B02-B1BF-0A8966BE2F71}">
      <dsp:nvSpPr>
        <dsp:cNvPr id="0" name=""/>
        <dsp:cNvSpPr/>
      </dsp:nvSpPr>
      <dsp:spPr bwMode="auto">
        <a:xfrm>
          <a:off x="0" y="3107870"/>
          <a:ext cx="11477625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700" b="1" kern="1200"/>
            <a:t>Phonetic and Prosodic Annotation</a:t>
          </a:r>
          <a:r>
            <a:rPr lang="en-US" sz="1700" kern="1200"/>
            <a:t>: Analyzing the sound aspects of speech.</a:t>
          </a:r>
          <a:endParaRPr sz="1700" kern="1200"/>
        </a:p>
      </dsp:txBody>
      <dsp:txXfrm>
        <a:off x="0" y="3107870"/>
        <a:ext cx="11477625" cy="621467"/>
      </dsp:txXfrm>
    </dsp:sp>
    <dsp:sp modelId="{F2F08DD5-132B-4C3C-93D7-3D40F0099DB1}">
      <dsp:nvSpPr>
        <dsp:cNvPr id="0" name=""/>
        <dsp:cNvSpPr/>
      </dsp:nvSpPr>
      <dsp:spPr bwMode="auto">
        <a:xfrm>
          <a:off x="0" y="3729338"/>
          <a:ext cx="11477625" cy="0"/>
        </a:xfrm>
        <a:prstGeom prst="line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D4495FD2-36ED-4657-A9FB-E8413519C09E}">
      <dsp:nvSpPr>
        <dsp:cNvPr id="0" name=""/>
        <dsp:cNvSpPr/>
      </dsp:nvSpPr>
      <dsp:spPr bwMode="auto">
        <a:xfrm>
          <a:off x="0" y="3729338"/>
          <a:ext cx="11477625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1700" b="1" kern="1200"/>
            <a:t>Gesture Analysis: </a:t>
          </a:r>
          <a:r>
            <a:rPr lang="en-US" sz="1700" b="0" kern="1200"/>
            <a:t>Examining the role and meaning of physical gestures in communication.</a:t>
          </a:r>
          <a:endParaRPr sz="1700" b="0" kern="1200"/>
        </a:p>
      </dsp:txBody>
      <dsp:txXfrm>
        <a:off x="0" y="3729338"/>
        <a:ext cx="11477625" cy="621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051F2F2-1891-C407-2451-8396085A8B88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2F6830B-F805-F7E7-AA15-142D6D0771D0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6E752D-B69F-4C84-90C5-B96CCBC0047F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8125ABD-4FFB-6890-A14D-DE87BC5007BA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6E902E8-62C8-C292-189F-F64FF07F898C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B1684FA-F0B4-D904-FA75-E84308A323A1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003FD10-F849-D4F2-4981-1DDA35590A16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5AE62B-0833-CB9A-D0D0-37F945BBB464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293CE17-F536-F348-390A-9728C28C7F03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23F5E52-336B-1BD3-3BEB-FE479F68C3F4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0E096EE-EBAA-B4DB-7CD6-2C49DBA47F98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DB265A6-365B-DB4A-53C9-26E5B6107218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A0D7F1C-9ECA-3AD8-06EC-F3E7244E9A86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4D42DCB-86C2-4ECC-5A58-71DFA8324ABB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31E36F9-8415-80D5-3FF9-D21A7AA6AD2D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4FD3579-6C10-B6F9-91A1-64518E37D4CC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EEC2D5-A716-F515-D464-4B0918FCBDF4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749BE78-EE9A-A436-9154-827BA695706E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385FD7-FB5D-838F-2D7C-250B1E8C3497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04DAA30-644A-0550-C9C0-9AE728FCFD45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119148B-EC1F-3B54-CD51-7B8AEAAC466C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8721DD6-D761-E72A-5221-C34399A66DE9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EA90511-D56B-576E-FACB-408540EE7CCC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2287DA7-5AAD-7863-A89B-9218C1DC800C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8929751-6907-2E35-9068-E18A5679340B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0A3E76-44C4-4173-ACA4-6C7B43FFFD66}" type="datetimeFigureOut">
              <a:rPr lang="de-DE"/>
              <a:t>02.07.2025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E95444E-977F-4DDF-9BDF-016C4C24D84A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0A3E76-44C4-4173-ACA4-6C7B43FFFD66}" type="datetimeFigureOut">
              <a:rPr lang="de-DE"/>
              <a:t>02.07.2025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E95444E-977F-4DDF-9BDF-016C4C24D84A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0A3E76-44C4-4173-ACA4-6C7B43FFFD66}" type="datetimeFigureOut">
              <a:rPr lang="de-DE"/>
              <a:t>02.07.2025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E95444E-977F-4DDF-9BDF-016C4C24D84A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0A3E76-44C4-4173-ACA4-6C7B43FFFD66}" type="datetimeFigureOut">
              <a:rPr lang="de-DE"/>
              <a:t>02.07.2025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E95444E-977F-4DDF-9BDF-016C4C24D84A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0A3E76-44C4-4173-ACA4-6C7B43FFFD66}" type="datetimeFigureOut">
              <a:rPr lang="de-DE"/>
              <a:t>02.07.2025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E95444E-977F-4DDF-9BDF-016C4C24D84A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0A3E76-44C4-4173-ACA4-6C7B43FFFD66}" type="datetimeFigureOut">
              <a:rPr lang="de-DE"/>
              <a:t>02.07.2025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E95444E-977F-4DDF-9BDF-016C4C24D84A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0A3E76-44C4-4173-ACA4-6C7B43FFFD66}" type="datetimeFigureOut">
              <a:rPr lang="de-DE"/>
              <a:t>02.07.2025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E95444E-977F-4DDF-9BDF-016C4C24D84A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0A3E76-44C4-4173-ACA4-6C7B43FFFD66}" type="datetimeFigureOut">
              <a:rPr lang="de-DE"/>
              <a:t>02.07.2025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E95444E-977F-4DDF-9BDF-016C4C24D84A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0A3E76-44C4-4173-ACA4-6C7B43FFFD66}" type="datetimeFigureOut">
              <a:rPr lang="de-DE"/>
              <a:t>02.07.2025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E95444E-977F-4DDF-9BDF-016C4C24D84A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0A3E76-44C4-4173-ACA4-6C7B43FFFD66}" type="datetimeFigureOut">
              <a:rPr lang="de-DE"/>
              <a:t>02.07.2025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E95444E-977F-4DDF-9BDF-016C4C24D84A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0A3E76-44C4-4173-ACA4-6C7B43FFFD66}" type="datetimeFigureOut">
              <a:rPr lang="de-DE"/>
              <a:t>02.07.2025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E95444E-977F-4DDF-9BDF-016C4C24D84A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0A3E76-44C4-4173-ACA4-6C7B43FFFD66}" type="datetimeFigureOut">
              <a:rPr lang="de-DE"/>
              <a:t>02.07.2025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95444E-977F-4DDF-9BDF-016C4C24D84A}" type="slidenum">
              <a:rPr lang="de-DE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vidrumsey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gif"/><Relationship Id="rId5" Type="http://schemas.openxmlformats.org/officeDocument/2006/relationships/hyperlink" Target="https://blog.research.google/2019/08/on-device-real-time-hand-tracking-with.html" TargetMode="External"/><Relationship Id="rId4" Type="http://schemas.openxmlformats.org/officeDocument/2006/relationships/hyperlink" Target="https://blog.research.google/2020/12/mediapipe-holistic-simultaneous-face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lit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google.github.io/mediapipe/solutions/holistic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visionbox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one.0288104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licht.sfs.uni-tuebingen.de/weblichtwiki/index.php/Main_Pag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lindat.mff.cuni.cz/services/udpipe/" TargetMode="External"/><Relationship Id="rId4" Type="http://schemas.openxmlformats.org/officeDocument/2006/relationships/hyperlink" Target="https://clarin.phonetik.uni-muenchen.de/BASWebServices/interface/AnnotCon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share/4e395e5a-ec3f-4489-92ee-058f42127e9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-454430" y="2211185"/>
            <a:ext cx="7029796" cy="17332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4800" b="1">
                <a:latin typeface="Bahnschrift SemiBold"/>
              </a:rPr>
              <a:t>Automatic Annotation Tools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93716" y="5726121"/>
            <a:ext cx="5533505" cy="1655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b="1">
                <a:latin typeface="Bahnschrift SemiCondensed"/>
              </a:rPr>
              <a:t>Job Schepens &amp; Fafa Same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35678" y="-1"/>
            <a:ext cx="6056322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1468582" y="303998"/>
            <a:ext cx="318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>
                <a:latin typeface="Bahnschrift SemiCondensed"/>
              </a:rPr>
              <a:t>Brown Bag Lunch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OpenAI Whisper + GPT API integration</a:t>
            </a:r>
            <a:endParaRPr sz="320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1681163"/>
            <a:ext cx="5157787" cy="450850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rPr lang="en-US"/>
              <a:t>Whisper</a:t>
            </a:r>
            <a:endParaRPr/>
          </a:p>
          <a:p>
            <a:pPr marL="0" indent="0">
              <a:buNone/>
              <a:defRPr/>
            </a:pPr>
            <a:br>
              <a:rPr lang="de-DE" sz="2000"/>
            </a:br>
            <a:br>
              <a:rPr lang="de-DE" sz="2000"/>
            </a:br>
            <a:r>
              <a:rPr lang="de-DE" sz="2000" b="1">
                <a:solidFill>
                  <a:srgbClr val="C00000"/>
                </a:solidFill>
              </a:rPr>
              <a:t>Transcript</a:t>
            </a:r>
            <a:r>
              <a:rPr lang="de-DE" sz="2000"/>
              <a:t> = 'Hier ist ein Beweis dafür, dass es auch gute deutsche Serien gibt. Da hätten wir zum einen Legal Affairs, das ist einfach wie das deutsche Suits, mega geil. ‚</a:t>
            </a:r>
            <a:endParaRPr/>
          </a:p>
          <a:p>
            <a:pPr marL="0" indent="0">
              <a:buNone/>
              <a:defRPr/>
            </a:pPr>
            <a:br>
              <a:rPr lang="de-DE" sz="2000"/>
            </a:br>
            <a:r>
              <a:rPr lang="de-DE" sz="2000" b="1">
                <a:solidFill>
                  <a:srgbClr val="C00000"/>
                </a:solidFill>
              </a:rPr>
              <a:t>Translate</a:t>
            </a:r>
            <a:r>
              <a:rPr lang="de-DE" sz="2000"/>
              <a:t> = </a:t>
            </a:r>
            <a:r>
              <a:rPr lang="de-DE"/>
              <a:t>'</a:t>
            </a:r>
            <a:r>
              <a:rPr lang="en-US" sz="2000"/>
              <a:t>Here's a proof that there are also good German series. There we have Legal Affairs, which is just like the German Suits.</a:t>
            </a:r>
            <a:r>
              <a:rPr lang="de-DE" sz="2000"/>
              <a:t> ‚</a:t>
            </a:r>
            <a:endParaRPr/>
          </a:p>
          <a:p>
            <a:pPr marL="0" indent="0">
              <a:buNone/>
              <a:defRPr/>
            </a:pPr>
            <a:endParaRPr lang="de-DE" sz="2000"/>
          </a:p>
          <a:p>
            <a:pPr marL="0" indent="0">
              <a:buNone/>
              <a:defRPr/>
            </a:pPr>
            <a:endParaRPr sz="200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1690688"/>
            <a:ext cx="5183188" cy="44989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/>
              <a:t>Further GPT integration</a:t>
            </a:r>
            <a:endParaRPr/>
          </a:p>
          <a:p>
            <a:pPr marL="0" indent="0">
              <a:buNone/>
              <a:defRPr/>
            </a:pPr>
            <a:r>
              <a:rPr lang="de-DE" sz="2200" b="1">
                <a:solidFill>
                  <a:srgbClr val="C00000"/>
                </a:solidFill>
              </a:rPr>
              <a:t>Word</a:t>
            </a:r>
            <a:r>
              <a:rPr lang="de-DE" sz="2200"/>
              <a:t> - </a:t>
            </a:r>
            <a:r>
              <a:rPr lang="de-DE" sz="2200" b="1">
                <a:solidFill>
                  <a:srgbClr val="C00000"/>
                </a:solidFill>
              </a:rPr>
              <a:t>Translation</a:t>
            </a:r>
            <a:r>
              <a:rPr lang="de-DE" sz="2200"/>
              <a:t> - </a:t>
            </a:r>
            <a:r>
              <a:rPr lang="de-DE" sz="2200" b="1">
                <a:solidFill>
                  <a:srgbClr val="C00000"/>
                </a:solidFill>
              </a:rPr>
              <a:t>Transcription</a:t>
            </a:r>
            <a:r>
              <a:rPr lang="de-DE" sz="2200"/>
              <a:t>: </a:t>
            </a:r>
            <a:br>
              <a:rPr lang="de-DE" sz="2200"/>
            </a:br>
            <a:br>
              <a:rPr lang="de-DE" sz="2200"/>
            </a:br>
            <a:r>
              <a:rPr lang="de-DE" sz="2200"/>
              <a:t>Hier - here - hɪr </a:t>
            </a:r>
            <a:br>
              <a:rPr lang="de-DE" sz="2200"/>
            </a:br>
            <a:r>
              <a:rPr lang="de-DE" sz="2200"/>
              <a:t>ist - is - ɪst </a:t>
            </a:r>
            <a:br>
              <a:rPr lang="de-DE" sz="2200"/>
            </a:br>
            <a:r>
              <a:rPr lang="de-DE" sz="2200"/>
              <a:t>ein - a - aɪn </a:t>
            </a:r>
            <a:br>
              <a:rPr lang="de-DE" sz="2200"/>
            </a:br>
            <a:r>
              <a:rPr lang="de-DE" sz="2200"/>
              <a:t>Beweis - proof - bəvaɪs </a:t>
            </a:r>
            <a:br>
              <a:rPr lang="de-DE" sz="2200"/>
            </a:br>
            <a:r>
              <a:rPr lang="de-DE" sz="2200"/>
              <a:t>dafür - for that - dafʏːɐ̯ </a:t>
            </a:r>
            <a:br>
              <a:rPr lang="de-DE" sz="2200"/>
            </a:br>
            <a:r>
              <a:rPr lang="de-DE" sz="2200"/>
              <a:t>dass - that - das </a:t>
            </a:r>
            <a:br>
              <a:rPr lang="de-DE" sz="2200"/>
            </a:br>
            <a:r>
              <a:rPr lang="de-DE" sz="2200"/>
              <a:t>es - it - ɛs </a:t>
            </a:r>
            <a:br>
              <a:rPr lang="de-DE" sz="2200"/>
            </a:br>
            <a:r>
              <a:rPr lang="de-DE" sz="2200"/>
              <a:t>auch - also - aʊx </a:t>
            </a:r>
            <a:br>
              <a:rPr lang="de-DE" sz="2200"/>
            </a:br>
            <a:r>
              <a:rPr lang="de-DE" sz="2200"/>
              <a:t>gute - good - ɡuːtə </a:t>
            </a:r>
            <a:br>
              <a:rPr lang="de-DE" sz="2200"/>
            </a:br>
            <a:r>
              <a:rPr lang="de-DE" sz="2200"/>
              <a:t>deutsche - German - dɔʏtʃə </a:t>
            </a:r>
            <a:br>
              <a:rPr lang="de-DE" sz="2200"/>
            </a:br>
            <a:r>
              <a:rPr lang="de-DE" sz="2200"/>
              <a:t>Serien - series - zeˈʁiːən </a:t>
            </a:r>
            <a:br>
              <a:rPr lang="de-DE" sz="2200"/>
            </a:br>
            <a:r>
              <a:rPr lang="de-DE" sz="2200"/>
              <a:t>gibt - there are - ɡɪpt</a:t>
            </a:r>
            <a:endParaRPr sz="2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500742"/>
            <a:ext cx="3932237" cy="1600200"/>
          </a:xfrm>
        </p:spPr>
        <p:txBody>
          <a:bodyPr/>
          <a:lstStyle/>
          <a:p>
            <a:pPr>
              <a:defRPr/>
            </a:pPr>
            <a:r>
              <a:rPr lang="de-DE"/>
              <a:t>David Rumsey Map Collection</a:t>
            </a:r>
            <a:br>
              <a:rPr lang="de-DE"/>
            </a:b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 bwMode="auto">
          <a:xfrm>
            <a:off x="839788" y="2100942"/>
            <a:ext cx="3932237" cy="3811588"/>
          </a:xfrm>
        </p:spPr>
        <p:txBody>
          <a:bodyPr/>
          <a:lstStyle/>
          <a:p>
            <a:pPr>
              <a:defRPr/>
            </a:pPr>
            <a:r>
              <a:rPr lang="en-US"/>
              <a:t>tens of thousands of historical maps from Stanford Digital Repository</a:t>
            </a:r>
            <a:endParaRPr lang="de-DE"/>
          </a:p>
          <a:p>
            <a:pPr>
              <a:defRPr/>
            </a:pPr>
            <a:r>
              <a:rPr lang="en-US" u="sng">
                <a:hlinkClick r:id="rId3" tooltip="https://www.davidrumsey.com/"/>
              </a:rPr>
              <a:t>search the collection by the text in the maps</a:t>
            </a:r>
            <a:endParaRPr lang="de-DE"/>
          </a:p>
          <a:p>
            <a:pPr>
              <a:defRPr/>
            </a:pPr>
            <a:r>
              <a:rPr lang="en-US"/>
              <a:t>machine learning tool called mapKurator</a:t>
            </a:r>
            <a:endParaRPr lang="de-DE"/>
          </a:p>
          <a:p>
            <a:pPr>
              <a:defRPr/>
            </a:pPr>
            <a:r>
              <a:rPr lang="en-US"/>
              <a:t>turns the text on maps into structured data</a:t>
            </a:r>
            <a:endParaRPr lang="de-DE"/>
          </a:p>
        </p:txBody>
      </p:sp>
      <p:pic>
        <p:nvPicPr>
          <p:cNvPr id="5" name="Picture 4" descr="A collage of different colored rectangular labels&#10;&#10;Description automatically generated with medium confidenc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80000" y="500742"/>
            <a:ext cx="5729941" cy="47978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4000"/>
              <a:t>LLMs - </a:t>
            </a:r>
            <a:r>
              <a:rPr lang="de-DE" sz="4000"/>
              <a:t>Tracking instruction-tuned LLM openness.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87400" y="1825625"/>
            <a:ext cx="10515600" cy="4351338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38200" y="1429431"/>
            <a:ext cx="10073012" cy="49149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9811657" y="649287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/>
              <a:t>(Liesenfeld et al., 2023)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9175069" cy="1600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Predict gestures just from the sound of a voice</a:t>
            </a:r>
            <a:br>
              <a:rPr lang="en-US"/>
            </a:b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4258423" cy="3811588"/>
          </a:xfrm>
        </p:spPr>
        <p:txBody>
          <a:bodyPr/>
          <a:lstStyle/>
          <a:p>
            <a:pPr>
              <a:defRPr/>
            </a:pPr>
            <a:r>
              <a:rPr lang="de-DE"/>
              <a:t>https://www.youtube.com/watch?v=h1JsRp3JriI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9614" y="2985321"/>
            <a:ext cx="11512772" cy="28836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9622971" y="64275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/>
              <a:t>(Ginosar et al., 2019)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body with points and lines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19977" y="184667"/>
            <a:ext cx="4573042" cy="2591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26574"/>
            <a:ext cx="6337299" cy="1600200"/>
          </a:xfrm>
        </p:spPr>
        <p:txBody>
          <a:bodyPr/>
          <a:lstStyle/>
          <a:p>
            <a:pPr>
              <a:defRPr/>
            </a:pPr>
            <a:r>
              <a:rPr lang="de-DE" b="1"/>
              <a:t>Mediapipe: from video to landmarks </a:t>
            </a:r>
            <a:br>
              <a:rPr lang="de-DE" b="1"/>
            </a:b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1926774"/>
            <a:ext cx="7974013" cy="3811588"/>
          </a:xfrm>
        </p:spPr>
        <p:txBody>
          <a:bodyPr/>
          <a:lstStyle/>
          <a:p>
            <a:pPr>
              <a:defRPr/>
            </a:pPr>
            <a:r>
              <a:rPr lang="de-DE" u="sng">
                <a:hlinkClick r:id="rId4" tooltip="https://blog.research.google/2020/12/mediapipe-holistic-simultaneous-face.html"/>
              </a:rPr>
              <a:t>https://blog.research.google/2020/12/mediapipe-holistic-simultaneous-face.html</a:t>
            </a:r>
            <a:endParaRPr lang="de-DE"/>
          </a:p>
          <a:p>
            <a:pPr>
              <a:defRPr/>
            </a:pPr>
            <a:r>
              <a:rPr lang="de-DE" u="sng">
                <a:hlinkClick r:id="rId5" tooltip="https://blog.research.google/2019/08/on-device-real-time-hand-tracking-with.html"/>
              </a:rPr>
              <a:t>https://blog.research.google/2019/08/on-device-real-time-hand-tracking-with.html</a:t>
            </a:r>
            <a:endParaRPr lang="de-DE"/>
          </a:p>
          <a:p>
            <a:pPr>
              <a:defRPr/>
            </a:pPr>
            <a:endParaRPr lang="de-DE"/>
          </a:p>
        </p:txBody>
      </p:sp>
      <p:pic>
        <p:nvPicPr>
          <p:cNvPr id="6" name="Picture 5" descr="A collage of people with facial recognition&#10;&#10;Description automatically generated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826793" y="3113052"/>
            <a:ext cx="6337299" cy="3560281"/>
          </a:xfrm>
          <a:prstGeom prst="rect">
            <a:avLst/>
          </a:prstGeom>
        </p:spPr>
      </p:pic>
      <p:pic>
        <p:nvPicPr>
          <p:cNvPr id="11" name="Picture 10" descr="A hand with a drawing on it&#10;&#10;Description automatically generated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55360" y="3113052"/>
            <a:ext cx="3035139" cy="356028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50606" y="252209"/>
            <a:ext cx="9599680" cy="1600200"/>
          </a:xfrm>
        </p:spPr>
        <p:txBody>
          <a:bodyPr/>
          <a:lstStyle/>
          <a:p>
            <a:pPr>
              <a:defRPr/>
            </a:pPr>
            <a:r>
              <a:rPr lang="de-DE" b="1"/>
              <a:t>Machine learning: from landmarks to labels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50606" y="1852409"/>
            <a:ext cx="3932237" cy="3811588"/>
          </a:xfrm>
        </p:spPr>
        <p:txBody>
          <a:bodyPr/>
          <a:lstStyle/>
          <a:p>
            <a:pPr>
              <a:defRPr/>
            </a:pPr>
            <a:r>
              <a:rPr lang="en-US"/>
              <a:t>Classify isolated American Sign Language (ASL) signs</a:t>
            </a:r>
            <a:endParaRPr/>
          </a:p>
          <a:p>
            <a:pPr>
              <a:defRPr/>
            </a:pPr>
            <a:r>
              <a:rPr lang="en-US"/>
              <a:t>Kaggle Competition</a:t>
            </a:r>
            <a:endParaRPr/>
          </a:p>
          <a:p>
            <a:pPr>
              <a:defRPr/>
            </a:pPr>
            <a:r>
              <a:rPr lang="en-US"/>
              <a:t>https://www.kaggle.com/competitions/asl-signs/overview</a:t>
            </a:r>
            <a:endParaRPr/>
          </a:p>
          <a:p>
            <a:pPr>
              <a:defRPr/>
            </a:pPr>
            <a:r>
              <a:rPr lang="en-US"/>
              <a:t>create a </a:t>
            </a:r>
            <a:r>
              <a:rPr lang="en-US" u="sng">
                <a:hlinkClick r:id="rId3" tooltip="https://www.tensorflow.org/lite"/>
              </a:rPr>
              <a:t>TensorFlow Lite</a:t>
            </a:r>
            <a:r>
              <a:rPr lang="en-US"/>
              <a:t> model trained on labeled landmark data extracted using the </a:t>
            </a:r>
            <a:r>
              <a:rPr lang="en-US" u="sng">
                <a:hlinkClick r:id="rId4" tooltip="https://google.github.io/mediapipe/solutions/holistic.html"/>
              </a:rPr>
              <a:t>MediaPipe Holistic Solution</a:t>
            </a:r>
            <a:endParaRPr lang="en-US"/>
          </a:p>
          <a:p>
            <a:pPr>
              <a:defRPr/>
            </a:pPr>
            <a:r>
              <a:rPr lang="en-US"/>
              <a:t>help relatives of deaf children learn basic signs and communicate better with their loved ones</a:t>
            </a:r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 r="52192"/>
          <a:stretch/>
        </p:blipFill>
        <p:spPr bwMode="auto">
          <a:xfrm>
            <a:off x="4750492" y="1971540"/>
            <a:ext cx="5986856" cy="2236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707638" y="4410729"/>
            <a:ext cx="7484362" cy="13723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6431869" cy="1600200"/>
          </a:xfrm>
        </p:spPr>
        <p:txBody>
          <a:bodyPr/>
          <a:lstStyle/>
          <a:p>
            <a:pPr>
              <a:defRPr/>
            </a:pPr>
            <a:r>
              <a:rPr lang="en-US"/>
              <a:t>Python Programming with landmarks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tracking Push-ups</a:t>
            </a:r>
            <a:endParaRPr/>
          </a:p>
          <a:p>
            <a:pPr>
              <a:defRPr/>
            </a:pPr>
            <a:r>
              <a:rPr lang="en-US"/>
              <a:t>ensuring proper form for every repetition</a:t>
            </a:r>
            <a:endParaRPr lang="de-DE"/>
          </a:p>
        </p:txBody>
      </p:sp>
      <p:pic>
        <p:nvPicPr>
          <p:cNvPr id="10" name="Picture 9" descr="A person bending over on the floor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20304" y="3429000"/>
            <a:ext cx="3533551" cy="26501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532913" y="166914"/>
            <a:ext cx="3533551" cy="65673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6083526" cy="1600200"/>
          </a:xfrm>
        </p:spPr>
        <p:txBody>
          <a:bodyPr/>
          <a:lstStyle/>
          <a:p>
            <a:pPr>
              <a:defRPr/>
            </a:pPr>
            <a:r>
              <a:rPr lang="en-US"/>
              <a:t>Facebook’s VideoPose3D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https://github.com/facebookresearch/VideoPose3D/blob/main/images/demo_yt.gif</a:t>
            </a:r>
            <a:endParaRPr/>
          </a:p>
        </p:txBody>
      </p:sp>
      <p:pic>
        <p:nvPicPr>
          <p:cNvPr id="10" name="Picture 9" descr="A close-up of a person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51214" y="3286124"/>
            <a:ext cx="9525000" cy="33337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OpenPifPaf</a:t>
            </a:r>
            <a:endParaRPr lang="de-DE"/>
          </a:p>
        </p:txBody>
      </p:sp>
      <p:pic>
        <p:nvPicPr>
          <p:cNvPr id="6" name="Picture Placeholder 5" descr="A group of men on a field&#10;&#10;Description automatically generated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838" r="7837"/>
          <a:stretch/>
        </p:blipFill>
        <p:spPr bwMode="auto"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https://openpifpaf.github.io/intro.html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6612" y="5297144"/>
            <a:ext cx="7376238" cy="9149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3600"/>
              <a:t>Examples - quantification of gesture–speech synchrony</a:t>
            </a:r>
            <a:endParaRPr lang="de-DE" sz="3600"/>
          </a:p>
        </p:txBody>
      </p:sp>
      <p:pic>
        <p:nvPicPr>
          <p:cNvPr id="4" name="example_gesture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/>
        </p:blipFill>
        <p:spPr bwMode="auto">
          <a:xfrm>
            <a:off x="545122" y="3429001"/>
            <a:ext cx="5954078" cy="316281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280273" y="3799347"/>
            <a:ext cx="3837669" cy="2940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38200" y="1388519"/>
            <a:ext cx="5833770" cy="1557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786788" y="1283071"/>
            <a:ext cx="4372010" cy="2360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Different types of annotation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buFont typeface="Wingdings"/>
              <a:buChar char="Ø"/>
              <a:defRPr/>
            </a:pPr>
            <a:r>
              <a:rPr lang="en-US"/>
              <a:t> Manual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en-US"/>
              <a:t> Automatic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en-US"/>
              <a:t> Hybrid (a combination of manual and automatic)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en-US"/>
              <a:t> Crowdsourced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Summary: steps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4552857" cy="4351338"/>
          </a:xfrm>
        </p:spPr>
        <p:txBody>
          <a:bodyPr/>
          <a:lstStyle/>
          <a:p>
            <a:pPr>
              <a:defRPr/>
            </a:pPr>
            <a:r>
              <a:rPr lang="en-US"/>
              <a:t>Landmarks detection</a:t>
            </a:r>
            <a:endParaRPr/>
          </a:p>
          <a:p>
            <a:pPr lvl="1">
              <a:defRPr/>
            </a:pPr>
            <a:r>
              <a:rPr lang="de-DE"/>
              <a:t>Gold-standard: </a:t>
            </a:r>
            <a:br>
              <a:rPr lang="de-DE"/>
            </a:br>
            <a:r>
              <a:rPr lang="de-DE"/>
              <a:t>Motion tracker device</a:t>
            </a:r>
          </a:p>
          <a:p>
            <a:pPr lvl="1">
              <a:defRPr/>
            </a:pPr>
            <a:r>
              <a:rPr lang="de-DE"/>
              <a:t>Automatic computer vision applied to video </a:t>
            </a:r>
            <a:endParaRPr/>
          </a:p>
          <a:p>
            <a:pPr>
              <a:defRPr/>
            </a:pPr>
            <a:r>
              <a:rPr lang="de-DE"/>
              <a:t>Annotation</a:t>
            </a:r>
            <a:endParaRPr/>
          </a:p>
          <a:p>
            <a:pPr lvl="1">
              <a:defRPr/>
            </a:pPr>
            <a:r>
              <a:rPr lang="de-DE"/>
              <a:t>Manually in Elan</a:t>
            </a:r>
            <a:endParaRPr/>
          </a:p>
          <a:p>
            <a:pPr lvl="1">
              <a:defRPr/>
            </a:pPr>
            <a:r>
              <a:rPr lang="de-DE"/>
              <a:t>Deep-learning</a:t>
            </a:r>
          </a:p>
          <a:p>
            <a:pPr lvl="1"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91057" y="523081"/>
            <a:ext cx="6448753" cy="58118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10043886" y="63349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/>
              <a:t>(Pouw et al., 2020)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Summary: tools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/>
              <a:t>OpenFace (github.com/cmusatyalab)</a:t>
            </a:r>
            <a:endParaRPr/>
          </a:p>
          <a:p>
            <a:pPr lvl="1">
              <a:defRPr/>
            </a:pPr>
            <a:r>
              <a:rPr lang="en-US" b="1"/>
              <a:t>facial </a:t>
            </a:r>
            <a:r>
              <a:rPr lang="en-US"/>
              <a:t>landmark detection, head pose estimation, facial action unit recognition, and eye-gaze estimation</a:t>
            </a:r>
            <a:endParaRPr/>
          </a:p>
          <a:p>
            <a:pPr>
              <a:defRPr/>
            </a:pPr>
            <a:r>
              <a:rPr lang="en-US"/>
              <a:t>OpenPose (github.com/CMU-Perceptual-Computing-Lab/openpose)</a:t>
            </a:r>
            <a:endParaRPr/>
          </a:p>
          <a:p>
            <a:pPr lvl="1">
              <a:defRPr/>
            </a:pPr>
            <a:r>
              <a:rPr lang="en-US"/>
              <a:t>Real-time multi-person keypoint detection library for </a:t>
            </a:r>
            <a:r>
              <a:rPr lang="en-US" b="1"/>
              <a:t>body</a:t>
            </a:r>
            <a:r>
              <a:rPr lang="en-US"/>
              <a:t>, face, </a:t>
            </a:r>
            <a:r>
              <a:rPr lang="en-US" b="1"/>
              <a:t>hands</a:t>
            </a:r>
            <a:r>
              <a:rPr lang="en-US"/>
              <a:t>, and </a:t>
            </a:r>
            <a:r>
              <a:rPr lang="en-US" b="1"/>
              <a:t>foot </a:t>
            </a:r>
            <a:r>
              <a:rPr lang="en-US"/>
              <a:t>estimation </a:t>
            </a:r>
            <a:endParaRPr/>
          </a:p>
          <a:p>
            <a:pPr>
              <a:defRPr/>
            </a:pPr>
            <a:r>
              <a:rPr lang="en-US"/>
              <a:t>Mediapipe (github.com/google/mediapipe)</a:t>
            </a:r>
            <a:endParaRPr/>
          </a:p>
          <a:p>
            <a:pPr lvl="1">
              <a:defRPr/>
            </a:pPr>
            <a:r>
              <a:rPr lang="en-US"/>
              <a:t>Cross-platform, customizable ML solutions for live and streaming media.</a:t>
            </a:r>
            <a:endParaRPr/>
          </a:p>
          <a:p>
            <a:pPr lvl="1">
              <a:defRPr/>
            </a:pPr>
            <a:r>
              <a:rPr lang="en-US"/>
              <a:t>Secific solutions + framework</a:t>
            </a:r>
            <a:endParaRPr/>
          </a:p>
          <a:p>
            <a:pPr>
              <a:defRPr/>
            </a:pPr>
            <a:r>
              <a:rPr lang="en-US"/>
              <a:t>Deeplabcut, Many others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Learning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u="sng">
                <a:hlinkClick r:id="rId3" tooltip="https://envisionbox.org/"/>
              </a:rPr>
              <a:t>https://envisionbox.org/</a:t>
            </a:r>
            <a:endParaRPr lang="de-DE"/>
          </a:p>
          <a:p>
            <a:pPr>
              <a:defRPr/>
            </a:pPr>
            <a:r>
              <a:rPr lang="en-US"/>
              <a:t>For learners of multimodal social signal processing and analyses</a:t>
            </a:r>
            <a:endParaRPr/>
          </a:p>
          <a:p>
            <a:pPr lvl="1">
              <a:defRPr/>
            </a:pPr>
            <a:r>
              <a:rPr lang="de-DE"/>
              <a:t>Gesture networks</a:t>
            </a:r>
          </a:p>
          <a:p>
            <a:pPr lvl="1">
              <a:defRPr/>
            </a:pPr>
            <a:r>
              <a:rPr lang="de-DE"/>
              <a:t>Dashboards</a:t>
            </a:r>
            <a:endParaRPr/>
          </a:p>
          <a:p>
            <a:pPr lvl="1">
              <a:defRPr/>
            </a:pPr>
            <a:r>
              <a:rPr lang="de-DE"/>
              <a:t>Full-body tracking</a:t>
            </a:r>
          </a:p>
          <a:p>
            <a:pPr lvl="1">
              <a:defRPr/>
            </a:pPr>
            <a:r>
              <a:rPr lang="en-US"/>
              <a:t>3D tracking from 2D videos</a:t>
            </a:r>
            <a:endParaRPr/>
          </a:p>
          <a:p>
            <a:pPr lvl="1">
              <a:defRPr/>
            </a:pPr>
            <a:r>
              <a:rPr lang="en-US"/>
              <a:t>Pre-processing multiple data streams </a:t>
            </a:r>
            <a:endParaRPr/>
          </a:p>
          <a:p>
            <a:pPr lvl="1">
              <a:defRPr/>
            </a:pPr>
            <a:r>
              <a:rPr lang="de-DE"/>
              <a:t>Feature extraction</a:t>
            </a:r>
          </a:p>
          <a:p>
            <a:pPr lvl="1">
              <a:defRPr/>
            </a:pPr>
            <a:r>
              <a:rPr lang="de-DE"/>
              <a:t>Turn-Taking Dynamics</a:t>
            </a:r>
            <a:endParaRPr/>
          </a:p>
          <a:p>
            <a:pPr lvl="1">
              <a:defRPr/>
            </a:pPr>
            <a:endParaRPr lang="de-DE"/>
          </a:p>
          <a:p>
            <a:pPr lvl="1">
              <a:defRPr/>
            </a:pPr>
            <a:endParaRPr lang="de-DE"/>
          </a:p>
          <a:p>
            <a:pPr lvl="1">
              <a:defRPr/>
            </a:pPr>
            <a:endParaRPr lang="de-DE"/>
          </a:p>
        </p:txBody>
      </p:sp>
      <p:pic>
        <p:nvPicPr>
          <p:cNvPr id="5" name="Picture 4" descr="A graph of different colored lines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373549" y="3429000"/>
            <a:ext cx="4673016" cy="31492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Discussion points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 bwMode="auto">
          <a:xfrm>
            <a:off x="836612" y="1460165"/>
            <a:ext cx="5157787" cy="368458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en-US" sz="8000"/>
              <a:t>Types of data for automatic annotation</a:t>
            </a:r>
            <a:br>
              <a:rPr lang="en-US" sz="8000"/>
            </a:br>
            <a:endParaRPr lang="en-US" sz="8000"/>
          </a:p>
          <a:p>
            <a:pPr lvl="1">
              <a:buFont typeface="Wingdings"/>
              <a:buChar char="Ø"/>
              <a:defRPr/>
            </a:pPr>
            <a:r>
              <a:rPr lang="en-US" sz="8000"/>
              <a:t>Textual, audio, gesture</a:t>
            </a:r>
            <a:endParaRPr/>
          </a:p>
          <a:p>
            <a:pPr lvl="1">
              <a:buFont typeface="Wingdings"/>
              <a:buChar char="Ø"/>
              <a:defRPr/>
            </a:pPr>
            <a:r>
              <a:rPr lang="en-US" sz="8000"/>
              <a:t>Difficulty level</a:t>
            </a:r>
            <a:endParaRPr/>
          </a:p>
          <a:p>
            <a:pPr lvl="1">
              <a:buFont typeface="Wingdings"/>
              <a:buChar char="Ø"/>
              <a:defRPr/>
            </a:pPr>
            <a:r>
              <a:rPr lang="en-US" sz="8000"/>
              <a:t>Annotation from scratch or correction?</a:t>
            </a:r>
            <a:br>
              <a:rPr lang="en-US" sz="8000"/>
            </a:br>
            <a:endParaRPr lang="en-US" sz="8000"/>
          </a:p>
          <a:p>
            <a:pPr marL="0" indent="0">
              <a:buNone/>
              <a:defRPr/>
            </a:pPr>
            <a:r>
              <a:rPr lang="en-US" sz="8000"/>
              <a:t>Feasibility &amp; bottlenecks</a:t>
            </a:r>
            <a:br>
              <a:rPr lang="en-US" sz="8000"/>
            </a:br>
            <a:endParaRPr lang="en-US" sz="8000"/>
          </a:p>
          <a:p>
            <a:pPr lvl="1">
              <a:buFont typeface="Wingdings"/>
              <a:buChar char="Ø"/>
              <a:defRPr/>
            </a:pPr>
            <a:r>
              <a:rPr lang="en-US" sz="8000"/>
              <a:t>Programming (python, R, etc.)</a:t>
            </a:r>
            <a:endParaRPr/>
          </a:p>
          <a:p>
            <a:pPr lvl="1">
              <a:buFont typeface="Wingdings"/>
              <a:buChar char="Ø"/>
              <a:defRPr/>
            </a:pPr>
            <a:r>
              <a:rPr lang="en-US" sz="8000"/>
              <a:t>Data collection</a:t>
            </a:r>
            <a:endParaRPr/>
          </a:p>
          <a:p>
            <a:pPr lvl="1">
              <a:buFont typeface="Wingdings"/>
              <a:buChar char="Ø"/>
              <a:defRPr/>
            </a:pPr>
            <a:r>
              <a:rPr lang="en-US" sz="8000"/>
              <a:t>Emerging field</a:t>
            </a:r>
            <a:br>
              <a:rPr lang="en-US" sz="8000"/>
            </a:br>
            <a:endParaRPr lang="en-US" sz="8000"/>
          </a:p>
          <a:p>
            <a:pPr marL="0" indent="0">
              <a:buNone/>
              <a:defRPr/>
            </a:pPr>
            <a:r>
              <a:rPr lang="en-US" sz="8000"/>
              <a:t>Annotation quality: validity &amp; reliability</a:t>
            </a:r>
            <a:br>
              <a:rPr lang="en-US" sz="8000"/>
            </a:br>
            <a:endParaRPr lang="en-US" sz="8000"/>
          </a:p>
          <a:p>
            <a:pPr lvl="1">
              <a:buFont typeface="Wingdings"/>
              <a:buChar char="Ø"/>
              <a:defRPr/>
            </a:pPr>
            <a:r>
              <a:rPr lang="en-US" sz="8000"/>
              <a:t>Gold-standard corpora</a:t>
            </a:r>
            <a:endParaRPr/>
          </a:p>
          <a:p>
            <a:pPr lvl="1">
              <a:buFont typeface="Wingdings"/>
              <a:buChar char="Ø"/>
              <a:defRPr/>
            </a:pPr>
            <a:r>
              <a:rPr lang="en-US" sz="8000"/>
              <a:t>Inter-annotator agreement</a:t>
            </a:r>
            <a:endParaRPr/>
          </a:p>
          <a:p>
            <a:pPr marL="0" indent="0">
              <a:buNone/>
              <a:defRPr/>
            </a:pPr>
            <a:endParaRPr lang="en-US" sz="8000"/>
          </a:p>
          <a:p>
            <a:pPr marL="0" indent="0">
              <a:buNone/>
              <a:defRPr/>
            </a:pPr>
            <a:r>
              <a:rPr lang="en-US" sz="8000"/>
              <a:t>Hardware needs and financial costs</a:t>
            </a:r>
            <a:endParaRPr/>
          </a:p>
          <a:p>
            <a:pPr marL="457200" lvl="1" indent="0">
              <a:buNone/>
              <a:defRPr/>
            </a:pP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69024" y="1460165"/>
            <a:ext cx="5183188" cy="368458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en-US" sz="8000"/>
              <a:t>Important factors for quality</a:t>
            </a:r>
            <a:br>
              <a:rPr lang="en-US" sz="8000"/>
            </a:br>
            <a:endParaRPr lang="en-US" sz="8000"/>
          </a:p>
          <a:p>
            <a:pPr lvl="1">
              <a:buFont typeface="Wingdings"/>
              <a:buChar char="Ø"/>
              <a:defRPr/>
            </a:pPr>
            <a:r>
              <a:rPr lang="en-US" sz="8000"/>
              <a:t>Video quality</a:t>
            </a:r>
            <a:endParaRPr/>
          </a:p>
          <a:p>
            <a:pPr lvl="1">
              <a:buFont typeface="Wingdings"/>
              <a:buChar char="Ø"/>
              <a:defRPr/>
            </a:pPr>
            <a:r>
              <a:rPr lang="en-US" sz="8000"/>
              <a:t>Sample size </a:t>
            </a:r>
            <a:br>
              <a:rPr lang="en-US" sz="8000"/>
            </a:br>
            <a:endParaRPr lang="en-US" sz="8000"/>
          </a:p>
          <a:p>
            <a:pPr marL="0" indent="0">
              <a:buNone/>
              <a:defRPr/>
            </a:pPr>
            <a:r>
              <a:rPr lang="en-US" sz="8000"/>
              <a:t>Open science</a:t>
            </a:r>
            <a:br>
              <a:rPr lang="en-US" sz="8000"/>
            </a:br>
            <a:endParaRPr lang="en-US" sz="8000"/>
          </a:p>
          <a:p>
            <a:pPr lvl="1">
              <a:buFont typeface="Wingdings"/>
              <a:buChar char="Ø"/>
              <a:defRPr/>
            </a:pPr>
            <a:r>
              <a:rPr lang="en-US" sz="8000"/>
              <a:t>Availability (Code, data, model parameters, license)</a:t>
            </a:r>
            <a:endParaRPr/>
          </a:p>
          <a:p>
            <a:pPr lvl="1">
              <a:buFont typeface="Wingdings"/>
              <a:buChar char="Ø"/>
              <a:defRPr/>
            </a:pPr>
            <a:r>
              <a:rPr lang="en-US" sz="8000"/>
              <a:t>Documentation (preprint, paper)</a:t>
            </a:r>
            <a:endParaRPr/>
          </a:p>
          <a:p>
            <a:pPr lvl="1">
              <a:buFont typeface="Wingdings"/>
              <a:buChar char="Ø"/>
              <a:defRPr/>
            </a:pPr>
            <a:r>
              <a:rPr lang="en-US" sz="8000"/>
              <a:t>Accessibility</a:t>
            </a:r>
            <a:br>
              <a:rPr lang="en-US" sz="8000"/>
            </a:br>
            <a:endParaRPr lang="en-US" sz="8000"/>
          </a:p>
          <a:p>
            <a:pPr marL="0" indent="0">
              <a:buNone/>
              <a:defRPr/>
            </a:pPr>
            <a:r>
              <a:rPr lang="en-US" sz="8000"/>
              <a:t>Ethical considerations &amp; data protection</a:t>
            </a:r>
            <a:br>
              <a:rPr lang="en-US" sz="8000"/>
            </a:br>
            <a:endParaRPr lang="en-US" sz="8000"/>
          </a:p>
          <a:p>
            <a:pPr lvl="1">
              <a:buFont typeface="Wingdings"/>
              <a:buChar char="Ø"/>
              <a:defRPr/>
            </a:pPr>
            <a:r>
              <a:rPr lang="en-US" sz="8000"/>
              <a:t>Masking tool based on Mediapipe </a:t>
            </a:r>
            <a:r>
              <a:rPr lang="de-DE" sz="8000"/>
              <a:t>(Owoyele et al., 2022) </a:t>
            </a:r>
            <a:endParaRPr/>
          </a:p>
          <a:p>
            <a:pPr lvl="1">
              <a:buFont typeface="Wingdings"/>
              <a:buChar char="Ø"/>
              <a:defRPr/>
            </a:pPr>
            <a:r>
              <a:rPr lang="de-DE" sz="8000"/>
              <a:t>Using OpenAI, Google products, etc.</a:t>
            </a:r>
            <a:br>
              <a:rPr lang="de-DE" sz="8000"/>
            </a:br>
            <a:endParaRPr lang="de-DE" sz="8000"/>
          </a:p>
          <a:p>
            <a:pPr marL="0" indent="0">
              <a:buNone/>
              <a:defRPr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Manual annotation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5069114" cy="4351338"/>
          </a:xfrm>
        </p:spPr>
        <p:txBody>
          <a:bodyPr/>
          <a:lstStyle/>
          <a:p>
            <a:pPr>
              <a:defRPr/>
            </a:pPr>
            <a:r>
              <a:rPr lang="en-US"/>
              <a:t>Nota, N., Trujillo, J. P., &amp; Holler, J. (2023). Specific facial signals associate with categories of social actions conveyed through questions. </a:t>
            </a:r>
            <a:r>
              <a:rPr lang="en-US" i="1"/>
              <a:t>PLOS ONE</a:t>
            </a:r>
            <a:r>
              <a:rPr lang="en-US"/>
              <a:t>, </a:t>
            </a:r>
            <a:r>
              <a:rPr lang="en-US" i="1"/>
              <a:t>18</a:t>
            </a:r>
            <a:r>
              <a:rPr lang="en-US"/>
              <a:t>(7), e0288104. </a:t>
            </a:r>
            <a:r>
              <a:rPr lang="en-US" u="sng">
                <a:hlinkClick r:id="rId3" tooltip="https://doi.org/10.1371/journal.pone.0288104"/>
              </a:rPr>
              <a:t>https://doi.org/10.1371/journal.pone.0288104</a:t>
            </a:r>
            <a:endParaRPr lang="en-US"/>
          </a:p>
          <a:p>
            <a:pPr>
              <a:defRPr/>
            </a:pPr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429829" y="841182"/>
            <a:ext cx="5266883" cy="533578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9955" y="734350"/>
            <a:ext cx="11580158" cy="5758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9593943" y="64431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/>
              <a:t>Nota et al. 2023</a:t>
            </a:r>
            <a:endParaRPr lang="de-D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What can be annotated automatically? (1)</a:t>
            </a:r>
            <a:endParaRPr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</p:nvPr>
        </p:nvGraphicFramePr>
        <p:xfrm>
          <a:off x="476250" y="1873568"/>
          <a:ext cx="1144904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What can be annotated automatically? (2)</a:t>
            </a:r>
            <a:endParaRPr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445251" y="1856942"/>
          <a:ext cx="114776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Automatic annotation solutions</a:t>
            </a:r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US" b="1"/>
              <a:t>Web Servies</a:t>
            </a:r>
            <a:br>
              <a:rPr lang="en-US" b="1"/>
            </a:br>
            <a:endParaRPr lang="en-US" b="1"/>
          </a:p>
          <a:p>
            <a:pPr lvl="1">
              <a:buFont typeface="Wingdings"/>
              <a:buChar char="Ø"/>
              <a:defRPr/>
            </a:pPr>
            <a:r>
              <a:rPr lang="en-US"/>
              <a:t> Weblicht (</a:t>
            </a:r>
            <a:r>
              <a:rPr lang="en-US" u="sng">
                <a:hlinkClick r:id="rId3" tooltip="https://weblicht.sfs.uni-tuebingen.de/weblichtwiki/index.php/Main_Page"/>
              </a:rPr>
              <a:t>link</a:t>
            </a:r>
            <a:r>
              <a:rPr lang="en-US"/>
              <a:t>)                segmentation, tokenization, lemmatization, POS tagging, parsing, etc</a:t>
            </a:r>
          </a:p>
          <a:p>
            <a:pPr lvl="1">
              <a:buFont typeface="Wingdings"/>
              <a:buChar char="Ø"/>
              <a:defRPr/>
            </a:pPr>
            <a:r>
              <a:rPr lang="en-US"/>
              <a:t>BAS Web service (</a:t>
            </a:r>
            <a:r>
              <a:rPr lang="en-US" u="sng">
                <a:hlinkClick r:id="rId4" tooltip="https://clarin.phonetik.uni-muenchen.de/BASWebServices/interface/AnnotConv"/>
              </a:rPr>
              <a:t>link</a:t>
            </a:r>
            <a:r>
              <a:rPr lang="en-US"/>
              <a:t>)                  phonetic analysis</a:t>
            </a:r>
            <a:endParaRPr/>
          </a:p>
          <a:p>
            <a:pPr lvl="1">
              <a:buFont typeface="Wingdings"/>
              <a:buChar char="Ø"/>
              <a:defRPr/>
            </a:pPr>
            <a:r>
              <a:rPr lang="en-US"/>
              <a:t>UDPipe (</a:t>
            </a:r>
            <a:r>
              <a:rPr lang="en-US" u="sng">
                <a:hlinkClick r:id="rId5" tooltip="https://lindat.mff.cuni.cz/services/udpipe/"/>
              </a:rPr>
              <a:t>link</a:t>
            </a:r>
            <a:r>
              <a:rPr lang="en-US"/>
              <a:t>): dependency parsing</a:t>
            </a:r>
            <a:endParaRPr/>
          </a:p>
          <a:p>
            <a:pPr marL="457200" lvl="1" indent="0">
              <a:buNone/>
              <a:defRPr/>
            </a:pPr>
            <a:endParaRPr lang="en-US"/>
          </a:p>
          <a:p>
            <a:pPr marL="457200" lvl="1" indent="0">
              <a:buNone/>
              <a:defRPr/>
            </a:pPr>
            <a:endParaRPr lang="en-US"/>
          </a:p>
          <a:p>
            <a:pPr marL="0" indent="0">
              <a:buNone/>
              <a:defRPr/>
            </a:pPr>
            <a:r>
              <a:rPr lang="en-US" b="1"/>
              <a:t>Different Libraries/models</a:t>
            </a:r>
            <a:br>
              <a:rPr lang="en-US" b="1"/>
            </a:br>
            <a:endParaRPr lang="en-US" b="1"/>
          </a:p>
          <a:p>
            <a:pPr lvl="1">
              <a:buFont typeface="Wingdings"/>
              <a:buChar char="Ø"/>
              <a:defRPr/>
            </a:pPr>
            <a:r>
              <a:rPr lang="en-US"/>
              <a:t> R: tm (text mining), quanteda, tidytext, spacyr, tokenizers, udpipe</a:t>
            </a:r>
          </a:p>
          <a:p>
            <a:pPr lvl="1">
              <a:buFont typeface="Wingdings"/>
              <a:buChar char="Ø"/>
              <a:defRPr/>
            </a:pPr>
            <a:r>
              <a:rPr lang="en-US"/>
              <a:t> Python: spaCy, NLTK, StanfordNLP, AllenNLP, CoreNLP</a:t>
            </a:r>
          </a:p>
          <a:p>
            <a:pPr lvl="1">
              <a:buFont typeface="Wingdings"/>
              <a:buChar char="Ø"/>
              <a:defRPr/>
            </a:pPr>
            <a:r>
              <a:rPr lang="en-US"/>
              <a:t> Huggingface &amp; OpenAI: Whisper, Pyannote, XLNet, BERT, RoBERTa, etc. </a:t>
            </a: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368993" y="2227457"/>
            <a:ext cx="974323" cy="596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258158" y="2716978"/>
            <a:ext cx="974322" cy="5966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Basic NLP pipeline with spaCy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72200" y="629639"/>
            <a:ext cx="1873131" cy="727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14994" y="1455585"/>
            <a:ext cx="1692484" cy="5831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30659" y="2038763"/>
            <a:ext cx="5261154" cy="42976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788198" y="2710281"/>
            <a:ext cx="7419813" cy="36261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Automatic Transcription of German Conversations</a:t>
            </a:r>
            <a:endParaRPr sz="320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 bwMode="auto">
          <a:xfrm>
            <a:off x="862013" y="1627352"/>
            <a:ext cx="5157787" cy="36845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2000"/>
              <a:t>Automatic Speech Recognition (ASR) [BAS Web Service, Fraunhofer]</a:t>
            </a:r>
            <a:endParaRPr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 bwMode="auto">
          <a:xfrm>
            <a:off x="6172201" y="1627352"/>
            <a:ext cx="5183188" cy="3684588"/>
          </a:xfrm>
        </p:spPr>
        <p:txBody>
          <a:bodyPr/>
          <a:lstStyle/>
          <a:p>
            <a:pPr>
              <a:defRPr/>
            </a:pPr>
            <a:r>
              <a:rPr lang="de-DE" sz="2000"/>
              <a:t>Diarization: Pyannote [Python script]</a:t>
            </a:r>
            <a:endParaRPr sz="2000"/>
          </a:p>
          <a:p>
            <a:pPr>
              <a:defRPr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2273" y="2327911"/>
            <a:ext cx="3186606" cy="1314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260060" y="2210266"/>
            <a:ext cx="3695700" cy="1485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95400" y="3819926"/>
            <a:ext cx="9601200" cy="29840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CoreNLP for Mention (RE) and chain detection</a:t>
            </a:r>
            <a:endParaRPr sz="3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31862" y="1488561"/>
            <a:ext cx="6621462" cy="5004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448550" y="2145196"/>
            <a:ext cx="4238625" cy="13378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448675" y="4297695"/>
            <a:ext cx="2543175" cy="8762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(Chat)GPT4 for Referring Expression Annotation</a:t>
            </a:r>
            <a:endParaRPr sz="3200"/>
          </a:p>
        </p:txBody>
      </p:sp>
      <p:sp>
        <p:nvSpPr>
          <p:cNvPr id="8" name="Rectangle 7"/>
          <p:cNvSpPr/>
          <p:nvPr/>
        </p:nvSpPr>
        <p:spPr bwMode="auto">
          <a:xfrm>
            <a:off x="7011986" y="1619935"/>
            <a:ext cx="455136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/>
              <a:t>Check this link for the prompt given: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u="sng">
                <a:hlinkClick r:id="rId3" tooltip="https://chat.openai.com/share/4e395e5a-ec3f-4489-92ee-058f42127e93"/>
              </a:rPr>
              <a:t>https://chat.openai.com/share/4e395e5a-ec3f-4489-92ee-058f42127e93</a:t>
            </a: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04850" y="1466057"/>
            <a:ext cx="5391150" cy="4497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478712" y="3609586"/>
            <a:ext cx="3370263" cy="13054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1396</TotalTime>
  <Words>1125</Words>
  <Application>Microsoft Office PowerPoint</Application>
  <DocSecurity>0</DocSecurity>
  <PresentationFormat>Widescreen</PresentationFormat>
  <Paragraphs>158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Bahnschrift SemiBold</vt:lpstr>
      <vt:lpstr>Bahnschrift SemiCondensed</vt:lpstr>
      <vt:lpstr>Calibri</vt:lpstr>
      <vt:lpstr>Calibri Light</vt:lpstr>
      <vt:lpstr>Wingdings</vt:lpstr>
      <vt:lpstr>Office Theme</vt:lpstr>
      <vt:lpstr>Automatic Annotation Tools</vt:lpstr>
      <vt:lpstr>Different types of annotation</vt:lpstr>
      <vt:lpstr>What can be annotated automatically? (1)</vt:lpstr>
      <vt:lpstr>What can be annotated automatically? (2)</vt:lpstr>
      <vt:lpstr>Automatic annotation solutions</vt:lpstr>
      <vt:lpstr>Basic NLP pipeline with spaCy</vt:lpstr>
      <vt:lpstr>Automatic Transcription of German Conversations</vt:lpstr>
      <vt:lpstr>CoreNLP for Mention (RE) and chain detection</vt:lpstr>
      <vt:lpstr>(Chat)GPT4 for Referring Expression Annotation</vt:lpstr>
      <vt:lpstr>OpenAI Whisper + GPT API integration</vt:lpstr>
      <vt:lpstr>David Rumsey Map Collection </vt:lpstr>
      <vt:lpstr>LLMs - Tracking instruction-tuned LLM openness.</vt:lpstr>
      <vt:lpstr>Predict gestures just from the sound of a voice </vt:lpstr>
      <vt:lpstr>Mediapipe: from video to landmarks  </vt:lpstr>
      <vt:lpstr>Machine learning: from landmarks to labels</vt:lpstr>
      <vt:lpstr>Python Programming with landmarks</vt:lpstr>
      <vt:lpstr>Facebook’s VideoPose3D</vt:lpstr>
      <vt:lpstr>OpenPifPaf</vt:lpstr>
      <vt:lpstr>Examples - quantification of gesture–speech synchrony</vt:lpstr>
      <vt:lpstr>Summary: steps</vt:lpstr>
      <vt:lpstr>Summary: tools</vt:lpstr>
      <vt:lpstr>Learning</vt:lpstr>
      <vt:lpstr>Discussion points</vt:lpstr>
      <vt:lpstr>Manual annotation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 Annotation Tools</dc:title>
  <dc:subject/>
  <dc:creator>Job Johannes Schepens</dc:creator>
  <cp:keywords/>
  <dc:description/>
  <cp:lastModifiedBy>Job Schepens</cp:lastModifiedBy>
  <cp:revision>44</cp:revision>
  <dcterms:created xsi:type="dcterms:W3CDTF">2023-11-16T09:08:22Z</dcterms:created>
  <dcterms:modified xsi:type="dcterms:W3CDTF">2025-07-03T07:01:35Z</dcterms:modified>
  <cp:category/>
  <dc:identifier/>
  <cp:contentStatus/>
  <dc:language/>
  <cp:version/>
</cp:coreProperties>
</file>